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back. Briefly reconnect Class 2 to Class 1.
Remind students that Android phones vary, and that they may follow along but should not get stuck during lecture.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this as the roadmap.
Remind students that button navigation and gesture navigation are both fine.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that apps are all different.
Notifications are a good example of overlap: an app can have choices, while the phone also controls whether the app may notify.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Demonstrate App Drawer → Settings first, then swipe down to show Quick Settings and the gear.
Do not require students to memorize both routes.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Define font briefly: the style or design of the letters.
Demonstrate brightness, font size, and display size.
Point out that apps are all different; larger display/text may fit differently in different apps.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Demonstrate portrait and landscape.
Mention Auto-rotate in Quick Settings if easy to show.
Do not turn this into a class exercise.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About phone for model and Android version.
Explain that manufacturer/brand may not be clearly listed on every phone.
Then show a reliable place to find the Google account name.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Define notification before using the term further.
Point out notification icons in the status bar and that notifications may also appear on the lock screen.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Demonstrate the notification panel.
Tap a harmless notification if available, then return.
Dismiss one safe notification and point out Clear all without necessarily using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to the rocker before pressing anything.
Press upper end once, then lower end once.
Use the see-saw analogy because the physical button was confusing in Class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how to open expanded volume controls: look for three dots, an arrow, sliders, or another small control.
Explain Sound, Vibrate, and Mute.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Describe the Wi‑Fi symbol as a small hand fan or pie slice made of curved sections.
Do not have students disconnect and reconnect to Wi‑Fi.
Mention public Wi‑Fi and cellular-data use briefly.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 use this slide for Battery and Battery Saver.
Later return to the same slide for Settings Search.
Search for “lock screen notifications”; if needed, shorten to “lock screen.”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Demonstrate creating, naming, and removing a folder.
Then open the App Drawer and show that the apps are still there.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Take the break, then move into lab.
Students should work on their own phones; troubleshoot differences there rather than during lecture.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2_LIGHT">
    <p:bg>
      <p:bgPr>
        <a:solidFill>
          <a:srgbClr val="F6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BFF"/>
          </a:solidFill>
          <a:ln w="12700">
            <a:solidFill>
              <a:srgbClr val="D9EAF7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00800"/>
            <a:ext cx="45720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174C35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00800"/>
            <a:ext cx="45720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174C35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3" Type="http://schemas.openxmlformats.org/officeDocument/2006/relationships/image" Target="../media/image-2-3.png"/><Relationship Id="rId5" Type="http://schemas.openxmlformats.org/officeDocument/2006/relationships/image" Target="../media/image-2-5.png"/><Relationship Id="rId7" Type="http://schemas.openxmlformats.org/officeDocument/2006/relationships/image" Target="../media/image-2-7.png"/><Relationship Id="rId9" Type="http://schemas.openxmlformats.org/officeDocument/2006/relationships/image" Target="../media/image-2-9.png"/><Relationship Id="rId11" Type="http://schemas.openxmlformats.org/officeDocument/2006/relationships/image" Target="../media/image-2-11.png"/><Relationship Id="rId13" Type="http://schemas.openxmlformats.org/officeDocument/2006/relationships/image" Target="../media/image-2-13.png"/><Relationship Id="rId15" Type="http://schemas.openxmlformats.org/officeDocument/2006/relationships/image" Target="../media/image-2-15.png"/><Relationship Id="rId17" Type="http://schemas.openxmlformats.org/officeDocument/2006/relationships/slideLayout" Target="../slideLayouts/slideLayout2.xml"/><Relationship Id="rId1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3" Type="http://schemas.openxmlformats.org/officeDocument/2006/relationships/image" Target="../media/image-3-3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3" Type="http://schemas.openxmlformats.org/officeDocument/2006/relationships/image" Target="../media/image-5-3.png"/><Relationship Id="rId5" Type="http://schemas.openxmlformats.org/officeDocument/2006/relationships/image" Target="../media/image-5-5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4" Type="http://schemas.openxmlformats.org/officeDocument/2006/relationships/image" Target="../media/image-8-4.png"/><Relationship Id="rId6" Type="http://schemas.openxmlformats.org/officeDocument/2006/relationships/image" Target="../media/image-8-6.png"/><Relationship Id="rId8" Type="http://schemas.openxmlformats.org/officeDocument/2006/relationships/image" Target="../media/image-8-8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3" Type="http://schemas.openxmlformats.org/officeDocument/2006/relationships/image" Target="../media/image-9-3.png"/><Relationship Id="rId5" Type="http://schemas.openxmlformats.org/officeDocument/2006/relationships/image" Target="../media/image-9-5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3" Type="http://schemas.openxmlformats.org/officeDocument/2006/relationships/image" Target="../media/image-11-3.png"/><Relationship Id="rId5" Type="http://schemas.openxmlformats.org/officeDocument/2006/relationships/image" Target="../media/image-11-5.png"/><Relationship Id="rId7" Type="http://schemas.openxmlformats.org/officeDocument/2006/relationships/image" Target="../media/image-11-7.png"/><Relationship Id="rId9" Type="http://schemas.openxmlformats.org/officeDocument/2006/relationships/image" Target="../media/image-11-9.png"/><Relationship Id="rId11" Type="http://schemas.openxmlformats.org/officeDocument/2006/relationships/slideLayout" Target="../slideLayouts/slideLayout2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3" Type="http://schemas.openxmlformats.org/officeDocument/2006/relationships/image" Target="../media/image-12-3.png"/><Relationship Id="rId5" Type="http://schemas.openxmlformats.org/officeDocument/2006/relationships/image" Target="../media/image-12-5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3" Type="http://schemas.openxmlformats.org/officeDocument/2006/relationships/image" Target="../media/image-13-3.png"/><Relationship Id="rId5" Type="http://schemas.openxmlformats.org/officeDocument/2006/relationships/image" Target="../media/image-13-5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4" Type="http://schemas.openxmlformats.org/officeDocument/2006/relationships/image" Target="../media/image-15-4.png"/><Relationship Id="rId6" Type="http://schemas.openxmlformats.org/officeDocument/2006/relationships/image" Target="../media/image-15-6.png"/><Relationship Id="rId8" Type="http://schemas.openxmlformats.org/officeDocument/2006/relationships/image" Target="../media/image-15-8.png"/><Relationship Id="rId10" Type="http://schemas.openxmlformats.org/officeDocument/2006/relationships/image" Target="../media/image-15-10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op_down_flat_lay_photo_of_a_warm_tidy_desktop_ta_batch_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1371600"/>
            <a:ext cx="58521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200" b="1" dirty="0">
                <a:solidFill>
                  <a:srgbClr val="073D2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Android for</a:t>
            </a:r>
            <a:endParaRPr lang="en-US" sz="4200" dirty="0"/>
          </a:p>
          <a:p>
            <a:pPr indent="0" marL="0">
              <a:buNone/>
            </a:pPr>
            <a:r>
              <a:rPr lang="en-US" sz="4200" b="1" dirty="0">
                <a:solidFill>
                  <a:srgbClr val="073D2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Absolute Beginners</a:t>
            </a:r>
            <a:endParaRPr lang="en-US" sz="4200" dirty="0"/>
          </a:p>
        </p:txBody>
      </p:sp>
      <p:sp>
        <p:nvSpPr>
          <p:cNvPr id="4" name="Shape 1"/>
          <p:cNvSpPr/>
          <p:nvPr/>
        </p:nvSpPr>
        <p:spPr>
          <a:xfrm>
            <a:off x="658368" y="3511296"/>
            <a:ext cx="6263640" cy="0"/>
          </a:xfrm>
          <a:prstGeom prst="line">
            <a:avLst/>
          </a:prstGeom>
          <a:noFill/>
          <a:ln w="29210">
            <a:solidFill>
              <a:srgbClr val="37AE46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3502152" y="3300984"/>
            <a:ext cx="347472" cy="347472"/>
          </a:xfrm>
          <a:prstGeom prst="ellipse">
            <a:avLst/>
          </a:prstGeom>
          <a:solidFill>
            <a:srgbClr val="E7F5E5"/>
          </a:solidFill>
          <a:ln w="12700">
            <a:solidFill>
              <a:srgbClr val="E7F5E5">
                <a:alpha val="0"/>
              </a:srgbClr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16000"/>
              </a:srgbClr>
            </a:outerShdw>
          </a:effectLst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7748" y="3356580"/>
            <a:ext cx="236281" cy="23628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58368" y="3776472"/>
            <a:ext cx="6400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50" b="1" dirty="0">
                <a:solidFill>
                  <a:srgbClr val="073D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Class 2: Making Your Phone Work Better for You</a:t>
            </a:r>
            <a:endParaRPr lang="en-US" sz="2150" dirty="0"/>
          </a:p>
        </p:txBody>
      </p:sp>
      <p:sp>
        <p:nvSpPr>
          <p:cNvPr id="8" name="Text 4"/>
          <p:cNvSpPr/>
          <p:nvPr/>
        </p:nvSpPr>
        <p:spPr>
          <a:xfrm>
            <a:off x="658368" y="4599432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73D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Eddie Copenhaver</a:t>
            </a:r>
            <a:endParaRPr lang="en-US" sz="1700" dirty="0"/>
          </a:p>
        </p:txBody>
      </p:sp>
      <p:sp>
        <p:nvSpPr>
          <p:cNvPr id="9" name="Text 5"/>
          <p:cNvSpPr/>
          <p:nvPr/>
        </p:nvSpPr>
        <p:spPr>
          <a:xfrm>
            <a:off x="658368" y="4919472"/>
            <a:ext cx="3017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073D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College for Older Adults</a:t>
            </a:r>
            <a:endParaRPr lang="en-US" sz="1700" dirty="0"/>
          </a:p>
        </p:txBody>
      </p:sp>
      <p:sp>
        <p:nvSpPr>
          <p:cNvPr id="10" name="Text 6"/>
          <p:cNvSpPr/>
          <p:nvPr/>
        </p:nvSpPr>
        <p:spPr>
          <a:xfrm>
            <a:off x="11475720" y="6428232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073D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C2S01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291072"/>
            <a:ext cx="12191695" cy="566928"/>
          </a:xfrm>
          <a:prstGeom prst="rect">
            <a:avLst/>
          </a:prstGeom>
          <a:solidFill>
            <a:srgbClr val="D9ECFA"/>
          </a:solidFill>
          <a:ln w="12700">
            <a:solidFill>
              <a:srgbClr val="D9ECF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7160" y="5687568"/>
            <a:ext cx="5669280" cy="98755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420624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60" kern="0" dirty="0">
                <a:solidFill>
                  <a:srgbClr val="1776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CLASS 2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640080" y="731520"/>
            <a:ext cx="10424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50" b="1" dirty="0">
                <a:solidFill>
                  <a:srgbClr val="123A6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Today: make the phone work better for you</a:t>
            </a:r>
            <a:endParaRPr lang="en-US" sz="3050" dirty="0"/>
          </a:p>
        </p:txBody>
      </p:sp>
      <p:sp>
        <p:nvSpPr>
          <p:cNvPr id="6" name="Shape 4"/>
          <p:cNvSpPr/>
          <p:nvPr/>
        </p:nvSpPr>
        <p:spPr>
          <a:xfrm>
            <a:off x="685800" y="1965960"/>
            <a:ext cx="2423160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7F6"/>
            </a:solidFill>
            <a:prstDash val="solid"/>
          </a:ln>
          <a:effectLst>
            <a:outerShdw sx="100000" sy="100000" kx="0" ky="0" algn="bl" rotWithShape="0" blurRad="322580000" dist="161290000" dir="162000000000">
              <a:srgbClr val="000000">
                <a:alpha val="160000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04672" y="2093976"/>
            <a:ext cx="530352" cy="530352"/>
          </a:xfrm>
          <a:prstGeom prst="ellipse">
            <a:avLst/>
          </a:prstGeom>
          <a:solidFill>
            <a:srgbClr val="EEF6FD"/>
          </a:solidFill>
          <a:ln w="12700">
            <a:solidFill>
              <a:srgbClr val="EEF6FD">
                <a:alpha val="0"/>
              </a:srgbClr>
            </a:solidFill>
            <a:prstDash val="solid"/>
          </a:ln>
          <a:effectLst>
            <a:outerShdw sx="100000" sy="100000" kx="0" ky="0" algn="bl" rotWithShape="0" blurRad="4096766000000" dist="2048383000000" dir="9720000000000000">
              <a:srgbClr val="000000">
                <a:alpha val="160000000000000"/>
              </a:srgbClr>
            </a:outerShdw>
          </a:effectLst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9528" y="2178832"/>
            <a:ext cx="360639" cy="360639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417320" y="2167128"/>
            <a:ext cx="15819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123A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Settings</a:t>
            </a:r>
            <a:endParaRPr lang="en-US" sz="1650" dirty="0"/>
          </a:p>
        </p:txBody>
      </p:sp>
      <p:sp>
        <p:nvSpPr>
          <p:cNvPr id="10" name="Shape 7"/>
          <p:cNvSpPr/>
          <p:nvPr/>
        </p:nvSpPr>
        <p:spPr>
          <a:xfrm>
            <a:off x="3474720" y="1965960"/>
            <a:ext cx="2423160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7F6"/>
            </a:solidFill>
            <a:prstDash val="solid"/>
          </a:ln>
          <a:effectLst>
            <a:outerShdw sx="100000" sy="100000" kx="0" ky="0" algn="bl" rotWithShape="0" blurRad="52028928200000000" dist="26014464100000000" dir="583200000000000000000">
              <a:srgbClr val="000000">
                <a:alpha val="16000000000000000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593592" y="2093976"/>
            <a:ext cx="530352" cy="530352"/>
          </a:xfrm>
          <a:prstGeom prst="ellipse">
            <a:avLst/>
          </a:prstGeom>
          <a:solidFill>
            <a:srgbClr val="EEF6FD"/>
          </a:solidFill>
          <a:ln w="12700">
            <a:solidFill>
              <a:srgbClr val="EEF6FD">
                <a:alpha val="0"/>
              </a:srgbClr>
            </a:solidFill>
            <a:prstDash val="solid"/>
          </a:ln>
          <a:effectLst>
            <a:outerShdw sx="100000" sy="100000" kx="0" ky="0" algn="bl" rotWithShape="0" blurRad="660767388140000000000" dist="330383694070000000000" dir="3.4992e+25">
              <a:srgbClr val="000000">
                <a:alpha val="1.6e+24"/>
              </a:srgbClr>
            </a:outerShdw>
          </a:effectLst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8448" y="2178832"/>
            <a:ext cx="360639" cy="360639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206240" y="2167128"/>
            <a:ext cx="15819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123A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Display</a:t>
            </a:r>
            <a:endParaRPr lang="en-US" sz="1650" dirty="0"/>
          </a:p>
        </p:txBody>
      </p:sp>
      <p:sp>
        <p:nvSpPr>
          <p:cNvPr id="14" name="Shape 10"/>
          <p:cNvSpPr/>
          <p:nvPr/>
        </p:nvSpPr>
        <p:spPr>
          <a:xfrm>
            <a:off x="6263640" y="1965960"/>
            <a:ext cx="2423160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7F6"/>
            </a:solidFill>
            <a:prstDash val="solid"/>
          </a:ln>
          <a:effectLst>
            <a:outerShdw sx="100000" sy="100000" kx="0" ky="0" algn="bl" rotWithShape="0" blurRad="8.391745829378e+24" dist="4.195872914689e+24" dir="2.09952e+30">
              <a:srgbClr val="000000">
                <a:alpha val="1.6e+29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382512" y="2093976"/>
            <a:ext cx="530352" cy="530352"/>
          </a:xfrm>
          <a:prstGeom prst="ellipse">
            <a:avLst/>
          </a:prstGeom>
          <a:solidFill>
            <a:srgbClr val="EEF6FD"/>
          </a:solidFill>
          <a:ln w="12700">
            <a:solidFill>
              <a:srgbClr val="EEF6FD">
                <a:alpha val="0"/>
              </a:srgbClr>
            </a:solidFill>
            <a:prstDash val="solid"/>
          </a:ln>
          <a:effectLst>
            <a:outerShdw sx="100000" sy="100000" kx="0" ky="0" algn="bl" rotWithShape="0" blurRad="1.0657517203310059e+29" dist="5.3287586016550295e+28" dir="1.259712e+35">
              <a:srgbClr val="000000">
                <a:alpha val="1.6e+34"/>
              </a:srgbClr>
            </a:outerShdw>
          </a:effectLst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7368" y="2178832"/>
            <a:ext cx="360639" cy="360639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995160" y="2167128"/>
            <a:ext cx="15819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123A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Your phone</a:t>
            </a:r>
            <a:endParaRPr lang="en-US" sz="1650" dirty="0"/>
          </a:p>
        </p:txBody>
      </p:sp>
      <p:sp>
        <p:nvSpPr>
          <p:cNvPr id="18" name="Shape 13"/>
          <p:cNvSpPr/>
          <p:nvPr/>
        </p:nvSpPr>
        <p:spPr>
          <a:xfrm>
            <a:off x="9052560" y="1965960"/>
            <a:ext cx="2423160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7F6"/>
            </a:solidFill>
            <a:prstDash val="solid"/>
          </a:ln>
          <a:effectLst>
            <a:outerShdw sx="100000" sy="100000" kx="0" ky="0" algn="bl" rotWithShape="0" blurRad="1.3535046848203775e+33" dist="6.767523424101888e+32" dir="7.558272e+39">
              <a:srgbClr val="000000">
                <a:alpha val="1.6e+39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9171432" y="2093976"/>
            <a:ext cx="530352" cy="530352"/>
          </a:xfrm>
          <a:prstGeom prst="ellipse">
            <a:avLst/>
          </a:prstGeom>
          <a:solidFill>
            <a:srgbClr val="EEF6FD"/>
          </a:solidFill>
          <a:ln w="12700">
            <a:solidFill>
              <a:srgbClr val="EEF6FD">
                <a:alpha val="0"/>
              </a:srgbClr>
            </a:solidFill>
            <a:prstDash val="solid"/>
          </a:ln>
          <a:effectLst>
            <a:outerShdw sx="100000" sy="100000" kx="0" ky="0" algn="bl" rotWithShape="0" blurRad="1.7189509497218795e+37" dist="8.594754748609397e+36" dir="4.5349632000000006e+44">
              <a:srgbClr val="000000">
                <a:alpha val="1.6e+44"/>
              </a:srgbClr>
            </a:outerShdw>
          </a:effectLst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56288" y="2178832"/>
            <a:ext cx="360639" cy="360639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9784080" y="2167128"/>
            <a:ext cx="15819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123A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Notifications</a:t>
            </a:r>
            <a:endParaRPr lang="en-US" sz="1650" dirty="0"/>
          </a:p>
        </p:txBody>
      </p:sp>
      <p:sp>
        <p:nvSpPr>
          <p:cNvPr id="22" name="Shape 16"/>
          <p:cNvSpPr/>
          <p:nvPr/>
        </p:nvSpPr>
        <p:spPr>
          <a:xfrm>
            <a:off x="685800" y="3383280"/>
            <a:ext cx="2423160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7F6"/>
            </a:solidFill>
            <a:prstDash val="solid"/>
          </a:ln>
          <a:effectLst>
            <a:outerShdw sx="100000" sy="100000" kx="0" ky="0" algn="bl" rotWithShape="0" blurRad="2.183067706146787e+41" dist="1.0915338530733935e+41" dir="2.72097792e+49">
              <a:srgbClr val="000000">
                <a:alpha val="1.6e+49"/>
              </a:srgbClr>
            </a:outerShdw>
          </a:effectLst>
        </p:spPr>
      </p:sp>
      <p:sp>
        <p:nvSpPr>
          <p:cNvPr id="23" name="Shape 17"/>
          <p:cNvSpPr/>
          <p:nvPr/>
        </p:nvSpPr>
        <p:spPr>
          <a:xfrm>
            <a:off x="804672" y="3511296"/>
            <a:ext cx="530352" cy="530352"/>
          </a:xfrm>
          <a:prstGeom prst="ellipse">
            <a:avLst/>
          </a:prstGeom>
          <a:solidFill>
            <a:srgbClr val="EEF6FD"/>
          </a:solidFill>
          <a:ln w="12700">
            <a:solidFill>
              <a:srgbClr val="EEF6FD">
                <a:alpha val="0"/>
              </a:srgbClr>
            </a:solidFill>
            <a:prstDash val="solid"/>
          </a:ln>
          <a:effectLst>
            <a:outerShdw sx="100000" sy="100000" kx="0" ky="0" algn="bl" rotWithShape="0" blurRad="2.7724959868064195e+45" dist="1.3862479934032098e+45" dir="1.6325867520000003e+54">
              <a:srgbClr val="000000">
                <a:alpha val="1.6e+54"/>
              </a:srgbClr>
            </a:outerShdw>
          </a:effectLst>
        </p:spPr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9528" y="3596152"/>
            <a:ext cx="360639" cy="360639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1417320" y="3584448"/>
            <a:ext cx="15819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123A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Sound</a:t>
            </a:r>
            <a:endParaRPr lang="en-US" sz="1650" dirty="0"/>
          </a:p>
        </p:txBody>
      </p:sp>
      <p:sp>
        <p:nvSpPr>
          <p:cNvPr id="26" name="Shape 19"/>
          <p:cNvSpPr/>
          <p:nvPr/>
        </p:nvSpPr>
        <p:spPr>
          <a:xfrm>
            <a:off x="3474720" y="3383280"/>
            <a:ext cx="2423160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7F6"/>
            </a:solidFill>
            <a:prstDash val="solid"/>
          </a:ln>
          <a:effectLst>
            <a:outerShdw sx="100000" sy="100000" kx="0" ky="0" algn="bl" rotWithShape="0" blurRad="3.5210699032441527e+49" dist="1.7605349516220764e+49" dir="9.795520512000002e+58">
              <a:srgbClr val="000000">
                <a:alpha val="1.6e+59"/>
              </a:srgbClr>
            </a:outerShdw>
          </a:effectLst>
        </p:spPr>
      </p:sp>
      <p:sp>
        <p:nvSpPr>
          <p:cNvPr id="27" name="Shape 20"/>
          <p:cNvSpPr/>
          <p:nvPr/>
        </p:nvSpPr>
        <p:spPr>
          <a:xfrm>
            <a:off x="3593592" y="3511296"/>
            <a:ext cx="530352" cy="530352"/>
          </a:xfrm>
          <a:prstGeom prst="ellipse">
            <a:avLst/>
          </a:prstGeom>
          <a:solidFill>
            <a:srgbClr val="EEF6FD"/>
          </a:solidFill>
          <a:ln w="12700">
            <a:solidFill>
              <a:srgbClr val="EEF6FD">
                <a:alpha val="0"/>
              </a:srgbClr>
            </a:solidFill>
            <a:prstDash val="solid"/>
          </a:ln>
          <a:effectLst>
            <a:outerShdw sx="100000" sy="100000" kx="0" ky="0" algn="bl" rotWithShape="0" blurRad="4.471758777120074e+53" dist="2.235879388560037e+53" dir="5.877312307200001e+63">
              <a:srgbClr val="000000">
                <a:alpha val="1.5999999999999998e+64"/>
              </a:srgbClr>
            </a:outerShdw>
          </a:effectLst>
        </p:spPr>
      </p:sp>
      <p:pic>
        <p:nvPicPr>
          <p:cNvPr id="28" name="Image 5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78448" y="3596152"/>
            <a:ext cx="360639" cy="360639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4206240" y="3584448"/>
            <a:ext cx="15819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123A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Connections</a:t>
            </a:r>
            <a:endParaRPr lang="en-US" sz="1650" dirty="0"/>
          </a:p>
        </p:txBody>
      </p:sp>
      <p:sp>
        <p:nvSpPr>
          <p:cNvPr id="30" name="Shape 22"/>
          <p:cNvSpPr/>
          <p:nvPr/>
        </p:nvSpPr>
        <p:spPr>
          <a:xfrm>
            <a:off x="6263640" y="3383280"/>
            <a:ext cx="2423160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7F6"/>
            </a:solidFill>
            <a:prstDash val="solid"/>
          </a:ln>
          <a:effectLst>
            <a:outerShdw sx="100000" sy="100000" kx="0" ky="0" algn="bl" rotWithShape="0" blurRad="5.679133646942494e+57" dist="2.839566823471247e+57" dir="3.526387384320001e+68">
              <a:srgbClr val="000000">
                <a:alpha val="1.5999999999999997e+69"/>
              </a:srgbClr>
            </a:outerShdw>
          </a:effectLst>
        </p:spPr>
      </p:sp>
      <p:sp>
        <p:nvSpPr>
          <p:cNvPr id="31" name="Shape 23"/>
          <p:cNvSpPr/>
          <p:nvPr/>
        </p:nvSpPr>
        <p:spPr>
          <a:xfrm>
            <a:off x="6382512" y="3511296"/>
            <a:ext cx="530352" cy="530352"/>
          </a:xfrm>
          <a:prstGeom prst="ellipse">
            <a:avLst/>
          </a:prstGeom>
          <a:solidFill>
            <a:srgbClr val="EEF6FD"/>
          </a:solidFill>
          <a:ln w="12700">
            <a:solidFill>
              <a:srgbClr val="EEF6FD">
                <a:alpha val="0"/>
              </a:srgbClr>
            </a:solidFill>
            <a:prstDash val="solid"/>
          </a:ln>
          <a:effectLst>
            <a:outerShdw sx="100000" sy="100000" kx="0" ky="0" algn="bl" rotWithShape="0" blurRad="7.212499731616968e+61" dist="3.606249865808484e+61" dir="2.1158324305920003e+73">
              <a:srgbClr val="000000">
                <a:alpha val="1.5999999999999997e+74"/>
              </a:srgbClr>
            </a:outerShdw>
          </a:effectLst>
        </p:spPr>
      </p:sp>
      <p:pic>
        <p:nvPicPr>
          <p:cNvPr id="32" name="Image 6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67368" y="3596152"/>
            <a:ext cx="360639" cy="360639"/>
          </a:xfrm>
          <a:prstGeom prst="rect">
            <a:avLst/>
          </a:prstGeom>
        </p:spPr>
      </p:pic>
      <p:sp>
        <p:nvSpPr>
          <p:cNvPr id="33" name="Text 24"/>
          <p:cNvSpPr/>
          <p:nvPr/>
        </p:nvSpPr>
        <p:spPr>
          <a:xfrm>
            <a:off x="6995160" y="3584448"/>
            <a:ext cx="15819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123A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Battery</a:t>
            </a:r>
            <a:endParaRPr lang="en-US" sz="1650" dirty="0"/>
          </a:p>
        </p:txBody>
      </p:sp>
      <p:sp>
        <p:nvSpPr>
          <p:cNvPr id="34" name="Shape 25"/>
          <p:cNvSpPr/>
          <p:nvPr/>
        </p:nvSpPr>
        <p:spPr>
          <a:xfrm>
            <a:off x="9052560" y="3383280"/>
            <a:ext cx="2423160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7F6"/>
            </a:solidFill>
            <a:prstDash val="solid"/>
          </a:ln>
          <a:effectLst>
            <a:outerShdw sx="100000" sy="100000" kx="0" ky="0" algn="bl" rotWithShape="0" blurRad="9.15987465915355e+65" dist="4.579937329576775e+65" dir="1.2694994583552002e+78">
              <a:srgbClr val="000000">
                <a:alpha val="1.5999999999999997e+79"/>
              </a:srgbClr>
            </a:outerShdw>
          </a:effectLst>
        </p:spPr>
      </p:sp>
      <p:sp>
        <p:nvSpPr>
          <p:cNvPr id="35" name="Shape 26"/>
          <p:cNvSpPr/>
          <p:nvPr/>
        </p:nvSpPr>
        <p:spPr>
          <a:xfrm>
            <a:off x="9171432" y="3511296"/>
            <a:ext cx="530352" cy="530352"/>
          </a:xfrm>
          <a:prstGeom prst="ellipse">
            <a:avLst/>
          </a:prstGeom>
          <a:solidFill>
            <a:srgbClr val="EEF6FD"/>
          </a:solidFill>
          <a:ln w="12700">
            <a:solidFill>
              <a:srgbClr val="EEF6FD">
                <a:alpha val="0"/>
              </a:srgbClr>
            </a:solidFill>
            <a:prstDash val="solid"/>
          </a:ln>
          <a:effectLst>
            <a:outerShdw sx="100000" sy="100000" kx="0" ky="0" algn="bl" rotWithShape="0" blurRad="1.1633040817125008e+70" dist="5.816520408562504e+69" dir="7.616996750131201e+82">
              <a:srgbClr val="000000">
                <a:alpha val="1.5999999999999996e+84"/>
              </a:srgbClr>
            </a:outerShdw>
          </a:effectLst>
        </p:spPr>
      </p:sp>
      <p:pic>
        <p:nvPicPr>
          <p:cNvPr id="36" name="Image 7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256288" y="3596152"/>
            <a:ext cx="360639" cy="360639"/>
          </a:xfrm>
          <a:prstGeom prst="rect">
            <a:avLst/>
          </a:prstGeom>
        </p:spPr>
      </p:pic>
      <p:sp>
        <p:nvSpPr>
          <p:cNvPr id="37" name="Text 27"/>
          <p:cNvSpPr/>
          <p:nvPr/>
        </p:nvSpPr>
        <p:spPr>
          <a:xfrm>
            <a:off x="9784080" y="3584448"/>
            <a:ext cx="15819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123A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Folders</a:t>
            </a:r>
            <a:endParaRPr lang="en-US" sz="1650" dirty="0"/>
          </a:p>
        </p:txBody>
      </p:sp>
      <p:sp>
        <p:nvSpPr>
          <p:cNvPr id="38" name="Text 28"/>
          <p:cNvSpPr/>
          <p:nvPr/>
        </p:nvSpPr>
        <p:spPr>
          <a:xfrm>
            <a:off x="822960" y="5074920"/>
            <a:ext cx="6858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174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Watch first. We’ll slow down and practice after the break.</a:t>
            </a:r>
            <a:endParaRPr lang="en-US" sz="1850" dirty="0"/>
          </a:p>
        </p:txBody>
      </p:sp>
      <p:sp>
        <p:nvSpPr>
          <p:cNvPr id="39" name="Text 29"/>
          <p:cNvSpPr/>
          <p:nvPr/>
        </p:nvSpPr>
        <p:spPr>
          <a:xfrm>
            <a:off x="11475720" y="6428232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174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C2S02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00800"/>
            <a:ext cx="45720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174C35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291072"/>
            <a:ext cx="12191695" cy="566928"/>
          </a:xfrm>
          <a:prstGeom prst="rect">
            <a:avLst/>
          </a:prstGeom>
          <a:solidFill>
            <a:srgbClr val="D9ECFA"/>
          </a:solidFill>
          <a:ln w="12700">
            <a:solidFill>
              <a:srgbClr val="D9ECF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7160" y="5687568"/>
            <a:ext cx="5669280" cy="98755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420624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60" kern="0" dirty="0">
                <a:solidFill>
                  <a:srgbClr val="1776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SETTINGS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640080" y="7315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50" b="1" dirty="0">
                <a:solidFill>
                  <a:srgbClr val="123A6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Phone Settings and app settings are not the same</a:t>
            </a:r>
            <a:endParaRPr lang="en-US" sz="2950" dirty="0"/>
          </a:p>
        </p:txBody>
      </p:sp>
      <p:sp>
        <p:nvSpPr>
          <p:cNvPr id="6" name="Shape 4"/>
          <p:cNvSpPr/>
          <p:nvPr/>
        </p:nvSpPr>
        <p:spPr>
          <a:xfrm>
            <a:off x="685800" y="1828800"/>
            <a:ext cx="5074920" cy="3246120"/>
          </a:xfrm>
          <a:prstGeom prst="roundRect">
            <a:avLst>
              <a:gd name="adj" fmla="val 3380"/>
            </a:avLst>
          </a:prstGeom>
          <a:solidFill>
            <a:srgbClr val="FFFFFF"/>
          </a:solidFill>
          <a:ln w="12700">
            <a:solidFill>
              <a:srgbClr val="CDE4F4"/>
            </a:solidFill>
            <a:prstDash val="solid"/>
          </a:ln>
          <a:effectLst>
            <a:outerShdw sx="100000" sy="100000" kx="0" ky="0" algn="bl" rotWithShape="0" blurRad="1.477396183774876e+74" dist="7.38698091887438e+73" dir="4.57019805007872e+87">
              <a:srgbClr val="000000">
                <a:alpha val="1.5999999999999997e+89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960120" y="2103120"/>
            <a:ext cx="868680" cy="868680"/>
          </a:xfrm>
          <a:prstGeom prst="ellipse">
            <a:avLst/>
          </a:prstGeom>
          <a:solidFill>
            <a:srgbClr val="E7F2FB"/>
          </a:solidFill>
          <a:ln w="12700">
            <a:solidFill>
              <a:srgbClr val="E7F2FB">
                <a:alpha val="0"/>
              </a:srgbClr>
            </a:solidFill>
            <a:prstDash val="solid"/>
          </a:ln>
          <a:effectLst>
            <a:outerShdw sx="100000" sy="100000" kx="0" ky="0" algn="bl" rotWithShape="0" blurRad="1.8762931533940924e+78" dist="9.381465766970462e+77" dir="2.742118830047232e+92">
              <a:srgbClr val="000000">
                <a:alpha val="1.5999999999999997e+94"/>
              </a:srgbClr>
            </a:outerShdw>
          </a:effectLst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9109" y="2242109"/>
            <a:ext cx="590702" cy="59070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965960" y="2176272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23A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Phone Settings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960120" y="292608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74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Affect the phone itself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960120" y="3401568"/>
            <a:ext cx="274320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50" dirty="0">
                <a:solidFill>
                  <a:srgbClr val="1726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Brightness</a:t>
            </a:r>
            <a:endParaRPr lang="en-US" sz="1750" dirty="0"/>
          </a:p>
          <a:p>
            <a:pPr indent="0" marL="0">
              <a:buNone/>
            </a:pPr>
            <a:r>
              <a:rPr lang="en-US" sz="1750" dirty="0">
                <a:solidFill>
                  <a:srgbClr val="1726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Wi‑Fi</a:t>
            </a:r>
            <a:endParaRPr lang="en-US" sz="1750" dirty="0"/>
          </a:p>
          <a:p>
            <a:pPr indent="0" marL="0">
              <a:buNone/>
            </a:pPr>
            <a:r>
              <a:rPr lang="en-US" sz="1750" dirty="0">
                <a:solidFill>
                  <a:srgbClr val="1726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Sound</a:t>
            </a:r>
            <a:endParaRPr lang="en-US" sz="1750" dirty="0"/>
          </a:p>
          <a:p>
            <a:pPr indent="0" marL="0">
              <a:buNone/>
            </a:pPr>
            <a:r>
              <a:rPr lang="en-US" sz="1750" dirty="0">
                <a:solidFill>
                  <a:srgbClr val="1726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Battery</a:t>
            </a:r>
            <a:endParaRPr lang="en-US" sz="1750" dirty="0"/>
          </a:p>
          <a:p>
            <a:pPr indent="0" marL="0">
              <a:buNone/>
            </a:pPr>
            <a:r>
              <a:rPr lang="en-US" sz="1750" dirty="0">
                <a:solidFill>
                  <a:srgbClr val="1726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Text size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6400800" y="1828800"/>
            <a:ext cx="5074920" cy="3246120"/>
          </a:xfrm>
          <a:prstGeom prst="roundRect">
            <a:avLst>
              <a:gd name="adj" fmla="val 3380"/>
            </a:avLst>
          </a:prstGeom>
          <a:solidFill>
            <a:srgbClr val="FFFFFF"/>
          </a:solidFill>
          <a:ln w="12700">
            <a:solidFill>
              <a:srgbClr val="CDE4F4"/>
            </a:solidFill>
            <a:prstDash val="solid"/>
          </a:ln>
          <a:effectLst>
            <a:outerShdw sx="100000" sy="100000" kx="0" ky="0" algn="bl" rotWithShape="0" blurRad="2.3828923048104974e+82" dist="1.1914461524052487e+82" dir="1.6452712980283393e+97">
              <a:srgbClr val="000000">
                <a:alpha val="1.5999999999999998e+99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6675120" y="2103120"/>
            <a:ext cx="868680" cy="868680"/>
          </a:xfrm>
          <a:prstGeom prst="ellipse">
            <a:avLst/>
          </a:prstGeom>
          <a:solidFill>
            <a:srgbClr val="EAF7EA"/>
          </a:solidFill>
          <a:ln w="12700">
            <a:solidFill>
              <a:srgbClr val="EAF7EA">
                <a:alpha val="0"/>
              </a:srgbClr>
            </a:solidFill>
            <a:prstDash val="solid"/>
          </a:ln>
          <a:effectLst>
            <a:outerShdw sx="100000" sy="100000" kx="0" ky="0" algn="bl" rotWithShape="0" blurRad="3.0262732271093317e+86" dist="1.5131366135546659e+86" dir="9.871627788170037e+101">
              <a:srgbClr val="000000">
                <a:alpha val="1.5999999999999997e+104"/>
              </a:srgbClr>
            </a:outerShdw>
          </a:effectLst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4109" y="2242109"/>
            <a:ext cx="590702" cy="590702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7680960" y="2176272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23A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 settings</a:t>
            </a:r>
            <a:endParaRPr lang="en-US" sz="2200" dirty="0"/>
          </a:p>
        </p:txBody>
      </p:sp>
      <p:sp>
        <p:nvSpPr>
          <p:cNvPr id="16" name="Text 12"/>
          <p:cNvSpPr/>
          <p:nvPr/>
        </p:nvSpPr>
        <p:spPr>
          <a:xfrm>
            <a:off x="6675120" y="292608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74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Affect one particular app</a:t>
            </a:r>
            <a:endParaRPr lang="en-US" sz="1800" dirty="0"/>
          </a:p>
        </p:txBody>
      </p:sp>
      <p:sp>
        <p:nvSpPr>
          <p:cNvPr id="17" name="Text 13"/>
          <p:cNvSpPr/>
          <p:nvPr/>
        </p:nvSpPr>
        <p:spPr>
          <a:xfrm>
            <a:off x="6675120" y="3401568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50" dirty="0">
                <a:solidFill>
                  <a:srgbClr val="1726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Camera choices</a:t>
            </a:r>
            <a:endParaRPr lang="en-US" sz="1750" dirty="0"/>
          </a:p>
          <a:p>
            <a:pPr indent="0" marL="0">
              <a:buNone/>
            </a:pPr>
            <a:r>
              <a:rPr lang="en-US" sz="1750" dirty="0">
                <a:solidFill>
                  <a:srgbClr val="1726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Message behavior</a:t>
            </a:r>
            <a:endParaRPr lang="en-US" sz="1750" dirty="0"/>
          </a:p>
          <a:p>
            <a:pPr indent="0" marL="0">
              <a:buNone/>
            </a:pPr>
            <a:r>
              <a:rPr lang="en-US" sz="1750" dirty="0">
                <a:solidFill>
                  <a:srgbClr val="1726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App-specific options</a:t>
            </a:r>
            <a:endParaRPr lang="en-US" sz="1750" dirty="0"/>
          </a:p>
        </p:txBody>
      </p:sp>
      <p:sp>
        <p:nvSpPr>
          <p:cNvPr id="18" name="Text 14"/>
          <p:cNvSpPr/>
          <p:nvPr/>
        </p:nvSpPr>
        <p:spPr>
          <a:xfrm>
            <a:off x="914400" y="5440680"/>
            <a:ext cx="10149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776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Today, when I say “Settings,” I mean the phone’s Settings app.</a:t>
            </a:r>
            <a:endParaRPr lang="en-US" sz="2000" dirty="0"/>
          </a:p>
        </p:txBody>
      </p:sp>
      <p:sp>
        <p:nvSpPr>
          <p:cNvPr id="19" name="Text 15"/>
          <p:cNvSpPr/>
          <p:nvPr/>
        </p:nvSpPr>
        <p:spPr>
          <a:xfrm>
            <a:off x="11475720" y="6428232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174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C2S03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00800"/>
            <a:ext cx="45720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174C35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clean_product_style_illustration_photorealis_batch_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420624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60" kern="0" dirty="0">
                <a:solidFill>
                  <a:srgbClr val="1776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NAME YOU WILL HEAR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640080" y="731520"/>
            <a:ext cx="4846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23A6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Quick Settings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658368" y="1920240"/>
            <a:ext cx="4754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37AE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Swipe down from the top.</a:t>
            </a:r>
            <a:endParaRPr lang="en-US" sz="2600" dirty="0"/>
          </a:p>
        </p:txBody>
      </p:sp>
      <p:sp>
        <p:nvSpPr>
          <p:cNvPr id="6" name="Shape 3"/>
          <p:cNvSpPr/>
          <p:nvPr/>
        </p:nvSpPr>
        <p:spPr>
          <a:xfrm>
            <a:off x="713232" y="2578608"/>
            <a:ext cx="777240" cy="0"/>
          </a:xfrm>
          <a:prstGeom prst="line">
            <a:avLst/>
          </a:prstGeom>
          <a:noFill/>
          <a:ln w="50800">
            <a:solidFill>
              <a:srgbClr val="37AE4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58368" y="2788920"/>
            <a:ext cx="4663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50" dirty="0">
                <a:solidFill>
                  <a:srgbClr val="1726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Quick Settings gives fast access to things you use often: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658368" y="3566160"/>
            <a:ext cx="4663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23A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Wi‑Fi  •  Bluetooth</a:t>
            </a:r>
            <a:endParaRPr lang="en-US" sz="1900" dirty="0"/>
          </a:p>
          <a:p>
            <a:pPr indent="0" marL="0">
              <a:buNone/>
            </a:pPr>
            <a:r>
              <a:rPr lang="en-US" sz="1900" b="1" dirty="0">
                <a:solidFill>
                  <a:srgbClr val="123A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Brightness  •  Settings gear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658368" y="4873752"/>
            <a:ext cx="4937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1726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 may need to swipe down a second time to see more controls.</a:t>
            </a:r>
            <a:endParaRPr lang="en-US" sz="1650" dirty="0"/>
          </a:p>
        </p:txBody>
      </p:sp>
      <p:sp>
        <p:nvSpPr>
          <p:cNvPr id="10" name="Text 7"/>
          <p:cNvSpPr/>
          <p:nvPr/>
        </p:nvSpPr>
        <p:spPr>
          <a:xfrm>
            <a:off x="11475720" y="6428232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174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C2S04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291072"/>
            <a:ext cx="12191695" cy="566928"/>
          </a:xfrm>
          <a:prstGeom prst="rect">
            <a:avLst/>
          </a:prstGeom>
          <a:solidFill>
            <a:srgbClr val="D9ECFA"/>
          </a:solidFill>
          <a:ln w="12700">
            <a:solidFill>
              <a:srgbClr val="D9ECF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7160" y="5687568"/>
            <a:ext cx="5669280" cy="98755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420624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60" kern="0" dirty="0">
                <a:solidFill>
                  <a:srgbClr val="1776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DISPLAY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640080" y="731520"/>
            <a:ext cx="9875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23A6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Make the screen comfortable to use</a:t>
            </a:r>
            <a:endParaRPr lang="en-US" sz="3100" dirty="0"/>
          </a:p>
        </p:txBody>
      </p:sp>
      <p:sp>
        <p:nvSpPr>
          <p:cNvPr id="6" name="Shape 4"/>
          <p:cNvSpPr/>
          <p:nvPr/>
        </p:nvSpPr>
        <p:spPr>
          <a:xfrm>
            <a:off x="713232" y="1874520"/>
            <a:ext cx="2971800" cy="288036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12700">
            <a:solidFill>
              <a:srgbClr val="D5E7F5"/>
            </a:solidFill>
            <a:prstDash val="solid"/>
          </a:ln>
          <a:effectLst>
            <a:outerShdw sx="100000" sy="100000" kx="0" ky="0" algn="bl" rotWithShape="0" blurRad="3.8433669984288512e+90" dist="1.9216834992144256e+90" dir="5.9229766729020215e+106">
              <a:srgbClr val="000000">
                <a:alpha val="1.5999999999999996e+109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700784" y="2148840"/>
            <a:ext cx="914400" cy="914400"/>
          </a:xfrm>
          <a:prstGeom prst="ellipse">
            <a:avLst/>
          </a:prstGeom>
          <a:solidFill>
            <a:srgbClr val="EEF6FD"/>
          </a:solidFill>
          <a:ln w="12700">
            <a:solidFill>
              <a:srgbClr val="EEF6FD">
                <a:alpha val="0"/>
              </a:srgbClr>
            </a:solidFill>
            <a:prstDash val="solid"/>
          </a:ln>
          <a:effectLst>
            <a:outerShdw sx="100000" sy="100000" kx="0" ky="0" algn="bl" rotWithShape="0" blurRad="4.8810760880046414e+94" dist="2.4405380440023207e+94" dir="3.553786003741213e+111">
              <a:srgbClr val="000000">
                <a:alpha val="1.5999999999999998e+114"/>
              </a:srgbClr>
            </a:outerShdw>
          </a:effectLst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47088" y="2295144"/>
            <a:ext cx="621792" cy="62179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87552" y="3218688"/>
            <a:ext cx="2423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23A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Brightness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987552" y="3730752"/>
            <a:ext cx="2423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50" dirty="0">
                <a:solidFill>
                  <a:srgbClr val="1726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bright the</a:t>
            </a:r>
            <a:endParaRPr lang="en-US" sz="1650" dirty="0"/>
          </a:p>
          <a:p>
            <a:pPr algn="ctr" indent="0" marL="0">
              <a:buNone/>
            </a:pPr>
            <a:r>
              <a:rPr lang="en-US" sz="1650" dirty="0">
                <a:solidFill>
                  <a:srgbClr val="1726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screen looks</a:t>
            </a:r>
            <a:endParaRPr lang="en-US" sz="1650" dirty="0"/>
          </a:p>
        </p:txBody>
      </p:sp>
      <p:sp>
        <p:nvSpPr>
          <p:cNvPr id="11" name="Shape 8"/>
          <p:cNvSpPr/>
          <p:nvPr/>
        </p:nvSpPr>
        <p:spPr>
          <a:xfrm>
            <a:off x="4069080" y="1874520"/>
            <a:ext cx="2971800" cy="288036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12700">
            <a:solidFill>
              <a:srgbClr val="D5E7F5"/>
            </a:solidFill>
            <a:prstDash val="solid"/>
          </a:ln>
          <a:effectLst>
            <a:outerShdw sx="100000" sy="100000" kx="0" ky="0" algn="bl" rotWithShape="0" blurRad="6.198966631765894e+98" dist="3.099483315882947e+98" dir="2.1322716022447277e+116">
              <a:srgbClr val="000000">
                <a:alpha val="1.5999999999999998e+119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5056632" y="2148840"/>
            <a:ext cx="914400" cy="914400"/>
          </a:xfrm>
          <a:prstGeom prst="ellipse">
            <a:avLst/>
          </a:prstGeom>
          <a:solidFill>
            <a:srgbClr val="EEF6FD"/>
          </a:solidFill>
          <a:ln w="12700">
            <a:solidFill>
              <a:srgbClr val="EEF6FD">
                <a:alpha val="0"/>
              </a:srgbClr>
            </a:solidFill>
            <a:prstDash val="solid"/>
          </a:ln>
          <a:effectLst>
            <a:outerShdw sx="100000" sy="100000" kx="0" ky="0" algn="bl" rotWithShape="0" blurRad="7.872687622342685e+102" dist="3.9363438111713427e+102" dir="1.2793629613468366e+121">
              <a:srgbClr val="000000">
                <a:alpha val="1.5999999999999997e+124"/>
              </a:srgbClr>
            </a:outerShdw>
          </a:effectLst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2936" y="2295144"/>
            <a:ext cx="621792" cy="62179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343400" y="3218688"/>
            <a:ext cx="2423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23A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Font size</a:t>
            </a:r>
            <a:endParaRPr lang="en-US" sz="2000" dirty="0"/>
          </a:p>
        </p:txBody>
      </p:sp>
      <p:sp>
        <p:nvSpPr>
          <p:cNvPr id="15" name="Text 11"/>
          <p:cNvSpPr/>
          <p:nvPr/>
        </p:nvSpPr>
        <p:spPr>
          <a:xfrm>
            <a:off x="4343400" y="3730752"/>
            <a:ext cx="2423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50" dirty="0">
                <a:solidFill>
                  <a:srgbClr val="1726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large the</a:t>
            </a:r>
            <a:endParaRPr lang="en-US" sz="1650" dirty="0"/>
          </a:p>
          <a:p>
            <a:pPr algn="ctr" indent="0" marL="0">
              <a:buNone/>
            </a:pPr>
            <a:r>
              <a:rPr lang="en-US" sz="1650" dirty="0">
                <a:solidFill>
                  <a:srgbClr val="1726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letters appear</a:t>
            </a:r>
            <a:endParaRPr lang="en-US" sz="1650" dirty="0"/>
          </a:p>
        </p:txBody>
      </p:sp>
      <p:sp>
        <p:nvSpPr>
          <p:cNvPr id="16" name="Shape 12"/>
          <p:cNvSpPr/>
          <p:nvPr/>
        </p:nvSpPr>
        <p:spPr>
          <a:xfrm>
            <a:off x="7424928" y="1874520"/>
            <a:ext cx="2971800" cy="288036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12700">
            <a:solidFill>
              <a:srgbClr val="D5E7F5"/>
            </a:solidFill>
            <a:prstDash val="solid"/>
          </a:ln>
          <a:effectLst>
            <a:outerShdw sx="100000" sy="100000" kx="0" ky="0" algn="bl" rotWithShape="0" blurRad="9.998313280375211e+106" dist="4.9991566401876055e+106" dir="7.67617776808102e+125">
              <a:srgbClr val="000000">
                <a:alpha val="1.5999999999999998e+129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8412480" y="2148840"/>
            <a:ext cx="914400" cy="914400"/>
          </a:xfrm>
          <a:prstGeom prst="ellipse">
            <a:avLst/>
          </a:prstGeom>
          <a:solidFill>
            <a:srgbClr val="EEF6FD"/>
          </a:solidFill>
          <a:ln w="12700">
            <a:solidFill>
              <a:srgbClr val="EEF6FD">
                <a:alpha val="0"/>
              </a:srgbClr>
            </a:solidFill>
            <a:prstDash val="solid"/>
          </a:ln>
          <a:effectLst>
            <a:outerShdw sx="100000" sy="100000" kx="0" ky="0" algn="bl" rotWithShape="0" blurRad="1.2697857866076517e+111" dist="6.348928933038258e+110" dir="4.605706660848612e+130">
              <a:srgbClr val="000000">
                <a:alpha val="1.5999999999999998e+134"/>
              </a:srgbClr>
            </a:outerShdw>
          </a:effectLst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8784" y="2295144"/>
            <a:ext cx="621792" cy="62179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7699248" y="3218688"/>
            <a:ext cx="2423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23A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Display size</a:t>
            </a:r>
            <a:endParaRPr lang="en-US" sz="2000" dirty="0"/>
          </a:p>
        </p:txBody>
      </p:sp>
      <p:sp>
        <p:nvSpPr>
          <p:cNvPr id="20" name="Text 15"/>
          <p:cNvSpPr/>
          <p:nvPr/>
        </p:nvSpPr>
        <p:spPr>
          <a:xfrm>
            <a:off x="7699248" y="3730752"/>
            <a:ext cx="2423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50" dirty="0">
                <a:solidFill>
                  <a:srgbClr val="1726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large more</a:t>
            </a:r>
            <a:endParaRPr lang="en-US" sz="1650" dirty="0"/>
          </a:p>
          <a:p>
            <a:pPr algn="ctr" indent="0" marL="0">
              <a:buNone/>
            </a:pPr>
            <a:r>
              <a:rPr lang="en-US" sz="1650" dirty="0">
                <a:solidFill>
                  <a:srgbClr val="1726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things appear</a:t>
            </a:r>
            <a:endParaRPr lang="en-US" sz="1650" dirty="0"/>
          </a:p>
        </p:txBody>
      </p:sp>
      <p:sp>
        <p:nvSpPr>
          <p:cNvPr id="21" name="Shape 16"/>
          <p:cNvSpPr/>
          <p:nvPr/>
        </p:nvSpPr>
        <p:spPr>
          <a:xfrm>
            <a:off x="2011680" y="5120640"/>
            <a:ext cx="8138160" cy="658368"/>
          </a:xfrm>
          <a:prstGeom prst="roundRect">
            <a:avLst>
              <a:gd name="adj" fmla="val 20833"/>
            </a:avLst>
          </a:prstGeom>
          <a:solidFill>
            <a:srgbClr val="EFF9F0"/>
          </a:solidFill>
          <a:ln w="12700">
            <a:solidFill>
              <a:srgbClr val="CDEAD1"/>
            </a:solidFill>
            <a:prstDash val="solid"/>
          </a:ln>
        </p:spPr>
      </p:sp>
      <p:sp>
        <p:nvSpPr>
          <p:cNvPr id="22" name="Text 17"/>
          <p:cNvSpPr/>
          <p:nvPr/>
        </p:nvSpPr>
        <p:spPr>
          <a:xfrm>
            <a:off x="2240280" y="5294376"/>
            <a:ext cx="7680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50" b="1" i="1" dirty="0">
                <a:solidFill>
                  <a:srgbClr val="174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“I can read that, but I’d rather not squint that hard.”</a:t>
            </a:r>
            <a:endParaRPr lang="en-US" sz="1850" dirty="0"/>
          </a:p>
        </p:txBody>
      </p:sp>
      <p:sp>
        <p:nvSpPr>
          <p:cNvPr id="23" name="Text 18"/>
          <p:cNvSpPr/>
          <p:nvPr/>
        </p:nvSpPr>
        <p:spPr>
          <a:xfrm>
            <a:off x="11475720" y="6428232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174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C2S05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00800"/>
            <a:ext cx="45720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174C35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20624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60" kern="0" dirty="0">
                <a:solidFill>
                  <a:srgbClr val="1776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DISPLAY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731520"/>
            <a:ext cx="5669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23A6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Portrait or landscape?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914400" y="1828800"/>
            <a:ext cx="2240280" cy="3931920"/>
          </a:xfrm>
          <a:prstGeom prst="roundRect">
            <a:avLst>
              <a:gd name="adj" fmla="val 6531"/>
            </a:avLst>
          </a:prstGeom>
          <a:solidFill>
            <a:srgbClr val="0B2A4A"/>
          </a:solidFill>
          <a:ln w="25400">
            <a:solidFill>
              <a:srgbClr val="1A2430"/>
            </a:solidFill>
            <a:prstDash val="solid"/>
          </a:ln>
          <a:effectLst>
            <a:outerShdw sx="100000" sy="100000" kx="0" ky="0" algn="bl" rotWithShape="0" blurRad="1.6126279489917177e+115" dist="8.063139744958588e+114" dir="2.763423996509167e+135">
              <a:srgbClr val="000000">
                <a:alpha val="1.5999999999999998e+139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078992" y="2029968"/>
            <a:ext cx="1911096" cy="3520440"/>
          </a:xfrm>
          <a:prstGeom prst="roundRect">
            <a:avLst>
              <a:gd name="adj" fmla="val 5742"/>
            </a:avLst>
          </a:prstGeom>
          <a:solidFill>
            <a:srgbClr val="D9EEFC"/>
          </a:solidFill>
          <a:ln w="12700">
            <a:solidFill>
              <a:srgbClr val="7CB9EC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417320" y="2926080"/>
            <a:ext cx="1325880" cy="1325880"/>
          </a:xfrm>
          <a:prstGeom prst="arc">
            <a:avLst/>
          </a:prstGeom>
          <a:solidFill>
            <a:srgbClr val="FFFFFF">
              <a:alpha val="0"/>
            </a:srgbClr>
          </a:solidFill>
          <a:ln w="38100">
            <a:solidFill>
              <a:srgbClr val="1776C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5852160"/>
            <a:ext cx="2240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b="1" dirty="0">
                <a:solidFill>
                  <a:srgbClr val="1776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PORTRAIT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4572000" y="2560320"/>
            <a:ext cx="4206240" cy="2423160"/>
          </a:xfrm>
          <a:prstGeom prst="roundRect">
            <a:avLst>
              <a:gd name="adj" fmla="val 6038"/>
            </a:avLst>
          </a:prstGeom>
          <a:solidFill>
            <a:srgbClr val="0B2A4A"/>
          </a:solidFill>
          <a:ln w="25400">
            <a:solidFill>
              <a:srgbClr val="1A2430"/>
            </a:solidFill>
            <a:prstDash val="solid"/>
          </a:ln>
          <a:effectLst>
            <a:outerShdw sx="100000" sy="100000" kx="0" ky="0" algn="bl" rotWithShape="0" blurRad="2.0480374952194813e+119" dist="1.0240187476097407e+119" dir="1.6580543979055002e+140">
              <a:srgbClr val="000000">
                <a:alpha val="1.5999999999999997e+144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800600" y="2770632"/>
            <a:ext cx="3749040" cy="1993392"/>
          </a:xfrm>
          <a:prstGeom prst="roundRect">
            <a:avLst>
              <a:gd name="adj" fmla="val 5505"/>
            </a:avLst>
          </a:prstGeom>
          <a:solidFill>
            <a:srgbClr val="D9EEFC"/>
          </a:solidFill>
          <a:ln w="12700">
            <a:solidFill>
              <a:srgbClr val="7CB9EC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0" y="5166360"/>
            <a:ext cx="4206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b="1" dirty="0">
                <a:solidFill>
                  <a:srgbClr val="37AE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LANDSCAPE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9555480" y="2011680"/>
            <a:ext cx="1097280" cy="1097280"/>
          </a:xfrm>
          <a:prstGeom prst="ellipse">
            <a:avLst/>
          </a:prstGeom>
          <a:solidFill>
            <a:srgbClr val="EBF7EC"/>
          </a:solidFill>
          <a:ln w="12700">
            <a:solidFill>
              <a:srgbClr val="EBF7EC">
                <a:alpha val="0"/>
              </a:srgbClr>
            </a:solidFill>
            <a:prstDash val="solid"/>
          </a:ln>
          <a:effectLst>
            <a:outerShdw sx="100000" sy="100000" kx="0" ky="0" algn="bl" rotWithShape="0" blurRad="2.6010076189287412e+123" dist="1.3005038094643706e+123" dir="9.948326387433002e+144">
              <a:srgbClr val="000000">
                <a:alpha val="1.5999999999999996e+149"/>
              </a:srgbClr>
            </a:outerShdw>
          </a:effectLst>
        </p:spPr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31045" y="2187245"/>
            <a:ext cx="746150" cy="746150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9052560" y="333756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23A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Auto‑rotate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8796528" y="3886200"/>
            <a:ext cx="2606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50" dirty="0">
                <a:solidFill>
                  <a:srgbClr val="1726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Many apps can turn when you turn the phone.</a:t>
            </a:r>
            <a:endParaRPr lang="en-US" sz="1650" dirty="0"/>
          </a:p>
        </p:txBody>
      </p:sp>
      <p:sp>
        <p:nvSpPr>
          <p:cNvPr id="15" name="Text 12"/>
          <p:cNvSpPr/>
          <p:nvPr/>
        </p:nvSpPr>
        <p:spPr>
          <a:xfrm>
            <a:off x="8823960" y="4956048"/>
            <a:ext cx="2514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74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 every app rotates.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11475720" y="6428232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174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C2S06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00800"/>
            <a:ext cx="45720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174C35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1_media/image1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420624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60" kern="0" dirty="0">
                <a:solidFill>
                  <a:srgbClr val="1776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ABOUT PHONE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640080" y="731520"/>
            <a:ext cx="5486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300" b="1" dirty="0">
                <a:solidFill>
                  <a:srgbClr val="123A6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phone do I have?</a:t>
            </a:r>
            <a:endParaRPr lang="en-US" sz="3300" dirty="0"/>
          </a:p>
        </p:txBody>
      </p:sp>
      <p:sp>
        <p:nvSpPr>
          <p:cNvPr id="5" name="Shape 2"/>
          <p:cNvSpPr/>
          <p:nvPr/>
        </p:nvSpPr>
        <p:spPr>
          <a:xfrm>
            <a:off x="822960" y="2514600"/>
            <a:ext cx="3337560" cy="0"/>
          </a:xfrm>
          <a:prstGeom prst="line">
            <a:avLst/>
          </a:prstGeom>
          <a:noFill/>
          <a:ln w="15240">
            <a:solidFill>
              <a:srgbClr val="B9D7ED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86384" y="2148840"/>
            <a:ext cx="3337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776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Brand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822960" y="3246120"/>
            <a:ext cx="3337560" cy="0"/>
          </a:xfrm>
          <a:prstGeom prst="line">
            <a:avLst/>
          </a:prstGeom>
          <a:noFill/>
          <a:ln w="15240">
            <a:solidFill>
              <a:srgbClr val="B9D7E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86384" y="2880360"/>
            <a:ext cx="3337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37AE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Model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822960" y="3977640"/>
            <a:ext cx="3337560" cy="0"/>
          </a:xfrm>
          <a:prstGeom prst="line">
            <a:avLst/>
          </a:prstGeom>
          <a:noFill/>
          <a:ln w="15240">
            <a:solidFill>
              <a:srgbClr val="B9D7ED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86384" y="3611880"/>
            <a:ext cx="3337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776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Android version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822960" y="4709160"/>
            <a:ext cx="3337560" cy="0"/>
          </a:xfrm>
          <a:prstGeom prst="line">
            <a:avLst/>
          </a:prstGeom>
          <a:noFill/>
          <a:ln w="15240">
            <a:solidFill>
              <a:srgbClr val="B9D7ED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86384" y="4343400"/>
            <a:ext cx="3337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37AE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Google account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749808" y="5230368"/>
            <a:ext cx="4617720" cy="658368"/>
          </a:xfrm>
          <a:prstGeom prst="roundRect">
            <a:avLst>
              <a:gd name="adj" fmla="val 19444"/>
            </a:avLst>
          </a:prstGeom>
          <a:solidFill>
            <a:srgbClr val="FFF5F5"/>
          </a:solidFill>
          <a:ln w="12700">
            <a:solidFill>
              <a:srgbClr val="F4D7D7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932688" y="5330952"/>
            <a:ext cx="411480" cy="411480"/>
          </a:xfrm>
          <a:prstGeom prst="ellipse">
            <a:avLst/>
          </a:prstGeom>
          <a:solidFill>
            <a:srgbClr val="FDECEC"/>
          </a:solidFill>
          <a:ln w="12700">
            <a:solidFill>
              <a:srgbClr val="FDECEC">
                <a:alpha val="0"/>
              </a:srgbClr>
            </a:solidFill>
            <a:prstDash val="solid"/>
          </a:ln>
          <a:effectLst>
            <a:outerShdw sx="100000" sy="100000" kx="0" ky="0" algn="bl" rotWithShape="0" blurRad="3.303279676039501e+127" dist="1.6516398380197506e+127" dir="5.968995832459801e+149">
              <a:srgbClr val="000000">
                <a:alpha val="1.5999999999999997e+154"/>
              </a:srgbClr>
            </a:outerShdw>
          </a:effectLst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525" y="5396789"/>
            <a:ext cx="279806" cy="279806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1444752" y="5422392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8A2F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 need the account name — never the password.</a:t>
            </a:r>
            <a:endParaRPr lang="en-US" sz="1650" dirty="0"/>
          </a:p>
        </p:txBody>
      </p:sp>
      <p:sp>
        <p:nvSpPr>
          <p:cNvPr id="17" name="Text 13"/>
          <p:cNvSpPr/>
          <p:nvPr/>
        </p:nvSpPr>
        <p:spPr>
          <a:xfrm>
            <a:off x="11475720" y="6428232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174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C2S07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clean_high_resolution_promotional_illustrat_batch_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420624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60" kern="0" dirty="0">
                <a:solidFill>
                  <a:srgbClr val="1776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NOTIFICATIONS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640080" y="731520"/>
            <a:ext cx="5669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23A6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Your phone is trying to tell you something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658368" y="1874520"/>
            <a:ext cx="5303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37AE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notification is a message from an app.</a:t>
            </a:r>
            <a:endParaRPr lang="en-US" sz="2300" dirty="0"/>
          </a:p>
        </p:txBody>
      </p:sp>
      <p:sp>
        <p:nvSpPr>
          <p:cNvPr id="6" name="Shape 3"/>
          <p:cNvSpPr/>
          <p:nvPr/>
        </p:nvSpPr>
        <p:spPr>
          <a:xfrm>
            <a:off x="658368" y="2651760"/>
            <a:ext cx="777240" cy="0"/>
          </a:xfrm>
          <a:prstGeom prst="line">
            <a:avLst/>
          </a:prstGeom>
          <a:noFill/>
          <a:ln w="50800">
            <a:solidFill>
              <a:srgbClr val="37AE46"/>
            </a:solidFill>
            <a:prstDash val="solid"/>
            <a:headEnd type="none"/>
            <a:tailEnd type="none"/>
          </a:ln>
        </p:spPr>
      </p:sp>
      <p:sp>
        <p:nvSpPr>
          <p:cNvPr id="7" name="Shape 4"/>
          <p:cNvSpPr/>
          <p:nvPr/>
        </p:nvSpPr>
        <p:spPr>
          <a:xfrm>
            <a:off x="713232" y="2971800"/>
            <a:ext cx="502920" cy="50292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sx="100000" sy="100000" kx="0" ky="0" algn="bl" rotWithShape="0" blurRad="4.195165188570166e+131" dist="2.097582594285083e+131" dir="3.581397499475881e+154">
              <a:srgbClr val="000000">
                <a:alpha val="1.5999999999999997e+159"/>
              </a:srgbClr>
            </a:outerShdw>
          </a:effectLst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699" y="3052267"/>
            <a:ext cx="341986" cy="34198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389888" y="3072384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3A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Text message</a:t>
            </a:r>
            <a:endParaRPr lang="en-US" sz="1800" dirty="0"/>
          </a:p>
        </p:txBody>
      </p:sp>
      <p:sp>
        <p:nvSpPr>
          <p:cNvPr id="10" name="Shape 6"/>
          <p:cNvSpPr/>
          <p:nvPr/>
        </p:nvSpPr>
        <p:spPr>
          <a:xfrm>
            <a:off x="713232" y="3630168"/>
            <a:ext cx="502920" cy="50292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sx="100000" sy="100000" kx="0" ky="0" algn="bl" rotWithShape="0" blurRad="5.327859789484111e+135" dist="2.6639298947420556e+135" dir="2.1488384996855287e+159">
              <a:srgbClr val="000000">
                <a:alpha val="1.5999999999999996e+164"/>
              </a:srgbClr>
            </a:outerShdw>
          </a:effectLst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699" y="3710635"/>
            <a:ext cx="341986" cy="341986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389888" y="3730752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3A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Missed call</a:t>
            </a:r>
            <a:endParaRPr lang="en-US" sz="1800" dirty="0"/>
          </a:p>
        </p:txBody>
      </p:sp>
      <p:sp>
        <p:nvSpPr>
          <p:cNvPr id="13" name="Shape 8"/>
          <p:cNvSpPr/>
          <p:nvPr/>
        </p:nvSpPr>
        <p:spPr>
          <a:xfrm>
            <a:off x="713232" y="4288536"/>
            <a:ext cx="502920" cy="50292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sx="100000" sy="100000" kx="0" ky="0" algn="bl" rotWithShape="0" blurRad="6.766381932644821e+139" dist="3.3831909663224106e+139" dir="1.2893030998113172e+164">
              <a:srgbClr val="000000">
                <a:alpha val="1.5999999999999996e+169"/>
              </a:srgbClr>
            </a:outerShdw>
          </a:effectLst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699" y="4369003"/>
            <a:ext cx="341986" cy="341986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389888" y="4389120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3A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Reminder</a:t>
            </a:r>
            <a:endParaRPr lang="en-US" sz="1800" dirty="0"/>
          </a:p>
        </p:txBody>
      </p:sp>
      <p:sp>
        <p:nvSpPr>
          <p:cNvPr id="16" name="Shape 10"/>
          <p:cNvSpPr/>
          <p:nvPr/>
        </p:nvSpPr>
        <p:spPr>
          <a:xfrm>
            <a:off x="713232" y="4946904"/>
            <a:ext cx="502920" cy="50292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sx="100000" sy="100000" kx="0" ky="0" algn="bl" rotWithShape="0" blurRad="8.593305054458923e+143" dist="4.296652527229462e+143" dir="7.735818598867904e+168">
              <a:srgbClr val="000000">
                <a:alpha val="1.5999999999999996e+174"/>
              </a:srgbClr>
            </a:outerShdw>
          </a:effectLst>
        </p:spPr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3699" y="5027371"/>
            <a:ext cx="341986" cy="341986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389888" y="5047488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3A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Weather alert</a:t>
            </a:r>
            <a:endParaRPr lang="en-US" sz="1800" dirty="0"/>
          </a:p>
        </p:txBody>
      </p:sp>
      <p:sp>
        <p:nvSpPr>
          <p:cNvPr id="19" name="Text 12"/>
          <p:cNvSpPr/>
          <p:nvPr/>
        </p:nvSpPr>
        <p:spPr>
          <a:xfrm>
            <a:off x="11475720" y="6428232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174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C2S08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20624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60" kern="0" dirty="0">
                <a:solidFill>
                  <a:srgbClr val="1776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NOTIFICATIONS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731520"/>
            <a:ext cx="6858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300" b="1" dirty="0">
                <a:solidFill>
                  <a:srgbClr val="123A6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Three things you can do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731520" y="1874520"/>
            <a:ext cx="3337560" cy="2788920"/>
          </a:xfrm>
          <a:prstGeom prst="roundRect">
            <a:avLst>
              <a:gd name="adj" fmla="val 3934"/>
            </a:avLst>
          </a:prstGeom>
          <a:solidFill>
            <a:srgbClr val="FFFFFF"/>
          </a:solidFill>
          <a:ln w="12700">
            <a:solidFill>
              <a:srgbClr val="D5E8F6"/>
            </a:solidFill>
            <a:prstDash val="solid"/>
          </a:ln>
          <a:effectLst>
            <a:outerShdw sx="100000" sy="100000" kx="0" ky="0" algn="bl" rotWithShape="0" blurRad="1.0913497419162833e+148" dist="5.4567487095814166e+147" dir="4.6414911593207425e+173">
              <a:srgbClr val="000000">
                <a:alpha val="1.5999999999999995e+179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96112" y="2029968"/>
            <a:ext cx="566928" cy="566928"/>
          </a:xfrm>
          <a:prstGeom prst="ellipse">
            <a:avLst/>
          </a:prstGeom>
          <a:solidFill>
            <a:srgbClr val="1776C7"/>
          </a:solidFill>
          <a:ln w="12700">
            <a:solidFill>
              <a:srgbClr val="1776C7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96112" y="2130552"/>
            <a:ext cx="5669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1993392" y="2487168"/>
            <a:ext cx="868680" cy="868680"/>
          </a:xfrm>
          <a:prstGeom prst="ellipse">
            <a:avLst/>
          </a:prstGeom>
          <a:solidFill>
            <a:srgbClr val="EDF6FD"/>
          </a:solidFill>
          <a:ln w="12700">
            <a:solidFill>
              <a:srgbClr val="EDF6FD">
                <a:alpha val="0"/>
              </a:srgbClr>
            </a:solidFill>
            <a:prstDash val="solid"/>
          </a:ln>
          <a:effectLst>
            <a:outerShdw sx="100000" sy="100000" kx="0" ky="0" algn="bl" rotWithShape="0" blurRad="1.38601417223368e+152" dist="6.9300708611684e+151" dir="2.7848946955924455e+178">
              <a:srgbClr val="000000">
                <a:alpha val="1.5999999999999995e+184"/>
              </a:srgbClr>
            </a:outerShdw>
          </a:effectLst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32381" y="2626157"/>
            <a:ext cx="590702" cy="59070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78992" y="3547872"/>
            <a:ext cx="2651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23A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Swipe down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097280" y="4005072"/>
            <a:ext cx="2606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dirty="0">
                <a:solidFill>
                  <a:srgbClr val="1726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See the notification panel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4526280" y="1874520"/>
            <a:ext cx="3337560" cy="2788920"/>
          </a:xfrm>
          <a:prstGeom prst="roundRect">
            <a:avLst>
              <a:gd name="adj" fmla="val 3934"/>
            </a:avLst>
          </a:prstGeom>
          <a:solidFill>
            <a:srgbClr val="FFFFFF"/>
          </a:solidFill>
          <a:ln w="12700">
            <a:solidFill>
              <a:srgbClr val="D5E8F6"/>
            </a:solidFill>
            <a:prstDash val="solid"/>
          </a:ln>
          <a:effectLst>
            <a:outerShdw sx="100000" sy="100000" kx="0" ky="0" algn="bl" rotWithShape="0" blurRad="1.7602379987367734e+156" dist="8.801189993683867e+155" dir="1.6709368173554673e+183">
              <a:srgbClr val="000000">
                <a:alpha val="1.5999999999999995e+189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90872" y="2029968"/>
            <a:ext cx="566928" cy="566928"/>
          </a:xfrm>
          <a:prstGeom prst="ellipse">
            <a:avLst/>
          </a:prstGeom>
          <a:solidFill>
            <a:srgbClr val="37AE46"/>
          </a:solidFill>
          <a:ln w="12700">
            <a:solidFill>
              <a:srgbClr val="37AE46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690872" y="2130552"/>
            <a:ext cx="5669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5788152" y="2487168"/>
            <a:ext cx="868680" cy="868680"/>
          </a:xfrm>
          <a:prstGeom prst="ellipse">
            <a:avLst/>
          </a:prstGeom>
          <a:solidFill>
            <a:srgbClr val="EDF6FD"/>
          </a:solidFill>
          <a:ln w="12700">
            <a:solidFill>
              <a:srgbClr val="EDF6FD">
                <a:alpha val="0"/>
              </a:srgbClr>
            </a:solidFill>
            <a:prstDash val="solid"/>
          </a:ln>
          <a:effectLst>
            <a:outerShdw sx="100000" sy="100000" kx="0" ky="0" algn="bl" rotWithShape="0" blurRad="2.235502258395702e+160" dist="1.117751129197851e+160" dir="1.0025620904132804e+188">
              <a:srgbClr val="000000">
                <a:alpha val="1.5999999999999995e+194"/>
              </a:srgbClr>
            </a:outerShdw>
          </a:effectLst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7141" y="2626157"/>
            <a:ext cx="590702" cy="590702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4873752" y="3547872"/>
            <a:ext cx="2651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23A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Tap</a:t>
            </a:r>
            <a:endParaRPr lang="en-US" sz="2000" dirty="0"/>
          </a:p>
        </p:txBody>
      </p:sp>
      <p:sp>
        <p:nvSpPr>
          <p:cNvPr id="17" name="Text 13"/>
          <p:cNvSpPr/>
          <p:nvPr/>
        </p:nvSpPr>
        <p:spPr>
          <a:xfrm>
            <a:off x="4892040" y="4005072"/>
            <a:ext cx="2606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dirty="0">
                <a:solidFill>
                  <a:srgbClr val="1726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 the related app or item</a:t>
            </a:r>
            <a:endParaRPr lang="en-US" sz="1550" dirty="0"/>
          </a:p>
        </p:txBody>
      </p:sp>
      <p:sp>
        <p:nvSpPr>
          <p:cNvPr id="18" name="Shape 14"/>
          <p:cNvSpPr/>
          <p:nvPr/>
        </p:nvSpPr>
        <p:spPr>
          <a:xfrm>
            <a:off x="8321040" y="1874520"/>
            <a:ext cx="3337560" cy="2788920"/>
          </a:xfrm>
          <a:prstGeom prst="roundRect">
            <a:avLst>
              <a:gd name="adj" fmla="val 3934"/>
            </a:avLst>
          </a:prstGeom>
          <a:solidFill>
            <a:srgbClr val="FFFFFF"/>
          </a:solidFill>
          <a:ln w="12700">
            <a:solidFill>
              <a:srgbClr val="D5E8F6"/>
            </a:solidFill>
            <a:prstDash val="solid"/>
          </a:ln>
          <a:effectLst>
            <a:outerShdw sx="100000" sy="100000" kx="0" ky="0" algn="bl" rotWithShape="0" blurRad="2.8390878681625417e+164" dist="1.4195439340812709e+164" dir="6.015372542479682e+192">
              <a:srgbClr val="000000">
                <a:alpha val="1.5999999999999994e+199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8485632" y="2029968"/>
            <a:ext cx="566928" cy="566928"/>
          </a:xfrm>
          <a:prstGeom prst="ellipse">
            <a:avLst/>
          </a:prstGeom>
          <a:solidFill>
            <a:srgbClr val="F39C3D"/>
          </a:solidFill>
          <a:ln w="12700">
            <a:solidFill>
              <a:srgbClr val="F39C3D">
                <a:alpha val="0"/>
              </a:srgbClr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8485632" y="2130552"/>
            <a:ext cx="5669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500" dirty="0"/>
          </a:p>
        </p:txBody>
      </p:sp>
      <p:sp>
        <p:nvSpPr>
          <p:cNvPr id="21" name="Shape 17"/>
          <p:cNvSpPr/>
          <p:nvPr/>
        </p:nvSpPr>
        <p:spPr>
          <a:xfrm>
            <a:off x="9582912" y="2487168"/>
            <a:ext cx="868680" cy="868680"/>
          </a:xfrm>
          <a:prstGeom prst="ellipse">
            <a:avLst/>
          </a:prstGeom>
          <a:solidFill>
            <a:srgbClr val="EDF6FD"/>
          </a:solidFill>
          <a:ln w="12700">
            <a:solidFill>
              <a:srgbClr val="EDF6FD">
                <a:alpha val="0"/>
              </a:srgbClr>
            </a:solidFill>
            <a:prstDash val="solid"/>
          </a:ln>
          <a:effectLst>
            <a:outerShdw sx="100000" sy="100000" kx="0" ky="0" algn="bl" rotWithShape="0" blurRad="3.605641592566428e+168" dist="1.802820796283214e+168" dir="3.6092235254878095e+197">
              <a:srgbClr val="000000">
                <a:alpha val="1.5999999999999994e+204"/>
              </a:srgbClr>
            </a:outerShdw>
          </a:effectLst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1901" y="2626157"/>
            <a:ext cx="590702" cy="590702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8668512" y="3547872"/>
            <a:ext cx="2651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23A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Swipe sideways</a:t>
            </a:r>
            <a:endParaRPr lang="en-US" sz="2000" dirty="0"/>
          </a:p>
        </p:txBody>
      </p:sp>
      <p:sp>
        <p:nvSpPr>
          <p:cNvPr id="24" name="Text 19"/>
          <p:cNvSpPr/>
          <p:nvPr/>
        </p:nvSpPr>
        <p:spPr>
          <a:xfrm>
            <a:off x="8686800" y="4005072"/>
            <a:ext cx="2606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dirty="0">
                <a:solidFill>
                  <a:srgbClr val="1726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Dismiss the notice</a:t>
            </a:r>
            <a:endParaRPr lang="en-US" sz="1550" dirty="0"/>
          </a:p>
        </p:txBody>
      </p:sp>
      <p:sp>
        <p:nvSpPr>
          <p:cNvPr id="25" name="Shape 20"/>
          <p:cNvSpPr/>
          <p:nvPr/>
        </p:nvSpPr>
        <p:spPr>
          <a:xfrm>
            <a:off x="1600200" y="5074920"/>
            <a:ext cx="9052560" cy="658368"/>
          </a:xfrm>
          <a:prstGeom prst="roundRect">
            <a:avLst>
              <a:gd name="adj" fmla="val 22222"/>
            </a:avLst>
          </a:prstGeom>
          <a:solidFill>
            <a:srgbClr val="EFF9F0"/>
          </a:solidFill>
          <a:ln w="12700">
            <a:solidFill>
              <a:srgbClr val="CFEAD1"/>
            </a:solidFill>
            <a:prstDash val="solid"/>
          </a:ln>
        </p:spPr>
      </p:sp>
      <p:sp>
        <p:nvSpPr>
          <p:cNvPr id="26" name="Text 21"/>
          <p:cNvSpPr/>
          <p:nvPr/>
        </p:nvSpPr>
        <p:spPr>
          <a:xfrm>
            <a:off x="1856232" y="5257800"/>
            <a:ext cx="8549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50" b="1" dirty="0">
                <a:solidFill>
                  <a:srgbClr val="174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Dismiss removes the notice. It usually does NOT delete the message, email, or missed call behind it.</a:t>
            </a:r>
            <a:endParaRPr lang="en-US" sz="1750" dirty="0"/>
          </a:p>
        </p:txBody>
      </p:sp>
      <p:sp>
        <p:nvSpPr>
          <p:cNvPr id="27" name="Text 22"/>
          <p:cNvSpPr/>
          <p:nvPr/>
        </p:nvSpPr>
        <p:spPr>
          <a:xfrm>
            <a:off x="11475720" y="6428232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174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C2S09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00800"/>
            <a:ext cx="45720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174C35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lean_minimal_product_style_illustration_on_a_l_batch_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420624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60" kern="0" dirty="0">
                <a:solidFill>
                  <a:srgbClr val="1776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SOUND &amp; VOLUME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640080" y="731520"/>
            <a:ext cx="5852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50" b="1" dirty="0">
                <a:solidFill>
                  <a:srgbClr val="123A6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volume rocker is a little see‑saw</a:t>
            </a:r>
            <a:endParaRPr lang="en-US" sz="3050" dirty="0"/>
          </a:p>
        </p:txBody>
      </p:sp>
      <p:sp>
        <p:nvSpPr>
          <p:cNvPr id="5" name="Text 2"/>
          <p:cNvSpPr/>
          <p:nvPr/>
        </p:nvSpPr>
        <p:spPr>
          <a:xfrm>
            <a:off x="713232" y="2331720"/>
            <a:ext cx="4114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776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Upper end = louder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713232" y="3063240"/>
            <a:ext cx="4114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37AE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Lower end = quieter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713232" y="3822192"/>
            <a:ext cx="777240" cy="0"/>
          </a:xfrm>
          <a:prstGeom prst="line">
            <a:avLst/>
          </a:prstGeom>
          <a:noFill/>
          <a:ln w="50800">
            <a:solidFill>
              <a:srgbClr val="37AE46"/>
            </a:solidFill>
            <a:prstDash val="solid"/>
            <a:headEnd type="none"/>
            <a:tailEnd type="none"/>
          </a:ln>
        </p:spPr>
      </p:sp>
      <p:sp>
        <p:nvSpPr>
          <p:cNvPr id="8" name="Text 5"/>
          <p:cNvSpPr/>
          <p:nvPr/>
        </p:nvSpPr>
        <p:spPr>
          <a:xfrm>
            <a:off x="713232" y="4114800"/>
            <a:ext cx="4800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50" dirty="0">
                <a:solidFill>
                  <a:srgbClr val="1726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Your buttons may be on a different side or in a different order than mine.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11475720" y="6428232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174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C2S10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291072"/>
            <a:ext cx="12191695" cy="566928"/>
          </a:xfrm>
          <a:prstGeom prst="rect">
            <a:avLst/>
          </a:prstGeom>
          <a:solidFill>
            <a:srgbClr val="D9ECFA"/>
          </a:solidFill>
          <a:ln w="12700">
            <a:solidFill>
              <a:srgbClr val="D9ECF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7160" y="5687568"/>
            <a:ext cx="5669280" cy="98755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420624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60" kern="0" dirty="0">
                <a:solidFill>
                  <a:srgbClr val="1776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SOUND &amp; VOLUME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640080" y="731520"/>
            <a:ext cx="8686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23A6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Your phone has more than one volume</a:t>
            </a:r>
            <a:endParaRPr lang="en-US" sz="3100" dirty="0"/>
          </a:p>
        </p:txBody>
      </p:sp>
      <p:sp>
        <p:nvSpPr>
          <p:cNvPr id="6" name="Shape 4"/>
          <p:cNvSpPr/>
          <p:nvPr/>
        </p:nvSpPr>
        <p:spPr>
          <a:xfrm>
            <a:off x="822960" y="1874520"/>
            <a:ext cx="438912" cy="43891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sx="100000" sy="100000" kx="0" ky="0" algn="bl" rotWithShape="0" blurRad="4.579164822559364e+172" dist="2.289582411279682e+172" dir="2.1655341152926858e+202">
              <a:srgbClr val="000000">
                <a:alpha val="1.5999999999999994e+209"/>
              </a:srgbClr>
            </a:outerShdw>
          </a:effectLst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3186" y="1944746"/>
            <a:ext cx="298460" cy="29846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417320" y="1938528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rgbClr val="123A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Media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3017520" y="1956816"/>
            <a:ext cx="6858000" cy="228600"/>
          </a:xfrm>
          <a:prstGeom prst="roundRect">
            <a:avLst>
              <a:gd name="adj" fmla="val 48000"/>
            </a:avLst>
          </a:prstGeom>
          <a:solidFill>
            <a:srgbClr val="D5E3EC"/>
          </a:solidFill>
          <a:ln w="12700">
            <a:solidFill>
              <a:srgbClr val="D5E3EC">
                <a:alpha val="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017520" y="1956816"/>
            <a:ext cx="4937760" cy="228600"/>
          </a:xfrm>
          <a:prstGeom prst="roundRect">
            <a:avLst>
              <a:gd name="adj" fmla="val 48000"/>
            </a:avLst>
          </a:prstGeom>
          <a:solidFill>
            <a:srgbClr val="1776C7"/>
          </a:solidFill>
          <a:ln w="12700">
            <a:solidFill>
              <a:srgbClr val="1776C7">
                <a:alpha val="0"/>
              </a:srgbClr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7845552" y="1892808"/>
            <a:ext cx="347472" cy="347472"/>
          </a:xfrm>
          <a:prstGeom prst="ellipse">
            <a:avLst/>
          </a:prstGeom>
          <a:solidFill>
            <a:srgbClr val="FFFFFF"/>
          </a:solidFill>
          <a:ln w="15240">
            <a:solidFill>
              <a:srgbClr val="FFFFFF"/>
            </a:solidFill>
            <a:prstDash val="solid"/>
          </a:ln>
          <a:effectLst>
            <a:outerShdw sx="100000" sy="100000" kx="0" ky="0" algn="bl" rotWithShape="0" blurRad="5.815539324650392e+176" dist="2.907769662325196e+176" dir="1.2993204691756116e+207">
              <a:srgbClr val="000000">
                <a:alpha val="1.5999999999999995e+214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22960" y="2587752"/>
            <a:ext cx="438912" cy="43891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sx="100000" sy="100000" kx="0" ky="0" algn="bl" rotWithShape="0" blurRad="7.385734942305998e+180" dist="3.692867471152999e+180" dir="7.795922815053669e+211">
              <a:srgbClr val="000000">
                <a:alpha val="1.5999999999999995e+219"/>
              </a:srgbClr>
            </a:outerShdw>
          </a:effectLst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186" y="2657978"/>
            <a:ext cx="298460" cy="29846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417320" y="265176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rgbClr val="123A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Calls</a:t>
            </a:r>
            <a:endParaRPr lang="en-US" sz="1750" dirty="0"/>
          </a:p>
        </p:txBody>
      </p:sp>
      <p:sp>
        <p:nvSpPr>
          <p:cNvPr id="15" name="Shape 11"/>
          <p:cNvSpPr/>
          <p:nvPr/>
        </p:nvSpPr>
        <p:spPr>
          <a:xfrm>
            <a:off x="3017520" y="2670048"/>
            <a:ext cx="6858000" cy="228600"/>
          </a:xfrm>
          <a:prstGeom prst="roundRect">
            <a:avLst>
              <a:gd name="adj" fmla="val 48000"/>
            </a:avLst>
          </a:prstGeom>
          <a:solidFill>
            <a:srgbClr val="D5E3EC"/>
          </a:solidFill>
          <a:ln w="12700">
            <a:solidFill>
              <a:srgbClr val="D5E3EC">
                <a:alpha val="0"/>
              </a:srgbClr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3017520" y="2670048"/>
            <a:ext cx="3977640" cy="228600"/>
          </a:xfrm>
          <a:prstGeom prst="roundRect">
            <a:avLst>
              <a:gd name="adj" fmla="val 48000"/>
            </a:avLst>
          </a:prstGeom>
          <a:solidFill>
            <a:srgbClr val="37AE46"/>
          </a:solidFill>
          <a:ln w="12700">
            <a:solidFill>
              <a:srgbClr val="37AE46">
                <a:alpha val="0"/>
              </a:srgbClr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6885432" y="2606040"/>
            <a:ext cx="347472" cy="347472"/>
          </a:xfrm>
          <a:prstGeom prst="ellipse">
            <a:avLst/>
          </a:prstGeom>
          <a:solidFill>
            <a:srgbClr val="FFFFFF"/>
          </a:solidFill>
          <a:ln w="15240">
            <a:solidFill>
              <a:srgbClr val="FFFFFF"/>
            </a:solidFill>
            <a:prstDash val="solid"/>
          </a:ln>
          <a:effectLst>
            <a:outerShdw sx="100000" sy="100000" kx="0" ky="0" algn="bl" rotWithShape="0" blurRad="9.379883376728618e+184" dist="4.689941688364309e+184" dir="4.677553689032201e+216">
              <a:srgbClr val="000000">
                <a:alpha val="1.5999999999999995e+224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822960" y="3300984"/>
            <a:ext cx="438912" cy="43891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sx="100000" sy="100000" kx="0" ky="0" algn="bl" rotWithShape="0" blurRad="1.1912451888445345e+189" dist="5.956225944222673e+188" dir="2.806532213419321e+221">
              <a:srgbClr val="000000">
                <a:alpha val="1.5999999999999993e+229"/>
              </a:srgbClr>
            </a:outerShdw>
          </a:effectLst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3186" y="3371210"/>
            <a:ext cx="298460" cy="29846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1417320" y="336499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rgbClr val="123A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Ringtone</a:t>
            </a:r>
            <a:endParaRPr lang="en-US" sz="1750" dirty="0"/>
          </a:p>
        </p:txBody>
      </p:sp>
      <p:sp>
        <p:nvSpPr>
          <p:cNvPr id="21" name="Shape 16"/>
          <p:cNvSpPr/>
          <p:nvPr/>
        </p:nvSpPr>
        <p:spPr>
          <a:xfrm>
            <a:off x="3017520" y="3383280"/>
            <a:ext cx="6858000" cy="228600"/>
          </a:xfrm>
          <a:prstGeom prst="roundRect">
            <a:avLst>
              <a:gd name="adj" fmla="val 48000"/>
            </a:avLst>
          </a:prstGeom>
          <a:solidFill>
            <a:srgbClr val="D5E3EC"/>
          </a:solidFill>
          <a:ln w="12700">
            <a:solidFill>
              <a:srgbClr val="D5E3EC">
                <a:alpha val="0"/>
              </a:srgbClr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3017520" y="3383280"/>
            <a:ext cx="5623560" cy="228600"/>
          </a:xfrm>
          <a:prstGeom prst="roundRect">
            <a:avLst>
              <a:gd name="adj" fmla="val 48000"/>
            </a:avLst>
          </a:prstGeom>
          <a:solidFill>
            <a:srgbClr val="1776C7"/>
          </a:solidFill>
          <a:ln w="12700">
            <a:solidFill>
              <a:srgbClr val="1776C7">
                <a:alpha val="0"/>
              </a:srgbClr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8531352" y="3319272"/>
            <a:ext cx="347472" cy="347472"/>
          </a:xfrm>
          <a:prstGeom prst="ellipse">
            <a:avLst/>
          </a:prstGeom>
          <a:solidFill>
            <a:srgbClr val="FFFFFF"/>
          </a:solidFill>
          <a:ln w="15240">
            <a:solidFill>
              <a:srgbClr val="FFFFFF"/>
            </a:solidFill>
            <a:prstDash val="solid"/>
          </a:ln>
          <a:effectLst>
            <a:outerShdw sx="100000" sy="100000" kx="0" ky="0" algn="bl" rotWithShape="0" blurRad="1.5128813898325588e+193" dist="7.564406949162794e+192" dir="1.6839193280515925e+226">
              <a:srgbClr val="000000">
                <a:alpha val="1.5999999999999993e+234"/>
              </a:srgbClr>
            </a:outerShdw>
          </a:effectLst>
        </p:spPr>
      </p:sp>
      <p:sp>
        <p:nvSpPr>
          <p:cNvPr id="24" name="Shape 19"/>
          <p:cNvSpPr/>
          <p:nvPr/>
        </p:nvSpPr>
        <p:spPr>
          <a:xfrm>
            <a:off x="822960" y="4014216"/>
            <a:ext cx="438912" cy="43891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sx="100000" sy="100000" kx="0" ky="0" algn="bl" rotWithShape="0" blurRad="1.9213593650873497e+197" dist="9.606796825436748e+196" dir="1.0103515968309554e+231">
              <a:srgbClr val="000000">
                <a:alpha val="1.5999999999999992e+239"/>
              </a:srgbClr>
            </a:outerShdw>
          </a:effectLst>
        </p:spPr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3186" y="4084442"/>
            <a:ext cx="298460" cy="298460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1417320" y="4078224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rgbClr val="123A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Notifications</a:t>
            </a:r>
            <a:endParaRPr lang="en-US" sz="1750" dirty="0"/>
          </a:p>
        </p:txBody>
      </p:sp>
      <p:sp>
        <p:nvSpPr>
          <p:cNvPr id="27" name="Shape 21"/>
          <p:cNvSpPr/>
          <p:nvPr/>
        </p:nvSpPr>
        <p:spPr>
          <a:xfrm>
            <a:off x="3017520" y="4096512"/>
            <a:ext cx="6858000" cy="228600"/>
          </a:xfrm>
          <a:prstGeom prst="roundRect">
            <a:avLst>
              <a:gd name="adj" fmla="val 48000"/>
            </a:avLst>
          </a:prstGeom>
          <a:solidFill>
            <a:srgbClr val="D5E3EC"/>
          </a:solidFill>
          <a:ln w="12700">
            <a:solidFill>
              <a:srgbClr val="D5E3EC">
                <a:alpha val="0"/>
              </a:srgbClr>
            </a:solidFill>
            <a:prstDash val="solid"/>
          </a:ln>
        </p:spPr>
      </p:sp>
      <p:sp>
        <p:nvSpPr>
          <p:cNvPr id="28" name="Shape 22"/>
          <p:cNvSpPr/>
          <p:nvPr/>
        </p:nvSpPr>
        <p:spPr>
          <a:xfrm>
            <a:off x="3017520" y="4096512"/>
            <a:ext cx="3086100" cy="228600"/>
          </a:xfrm>
          <a:prstGeom prst="roundRect">
            <a:avLst>
              <a:gd name="adj" fmla="val 48000"/>
            </a:avLst>
          </a:prstGeom>
          <a:solidFill>
            <a:srgbClr val="37AE46"/>
          </a:solidFill>
          <a:ln w="12700">
            <a:solidFill>
              <a:srgbClr val="37AE46">
                <a:alpha val="0"/>
              </a:srgbClr>
            </a:solidFill>
            <a:prstDash val="solid"/>
          </a:ln>
        </p:spPr>
      </p:sp>
      <p:sp>
        <p:nvSpPr>
          <p:cNvPr id="29" name="Shape 23"/>
          <p:cNvSpPr/>
          <p:nvPr/>
        </p:nvSpPr>
        <p:spPr>
          <a:xfrm>
            <a:off x="5993892" y="4032504"/>
            <a:ext cx="347472" cy="347472"/>
          </a:xfrm>
          <a:prstGeom prst="ellipse">
            <a:avLst/>
          </a:prstGeom>
          <a:solidFill>
            <a:srgbClr val="FFFFFF"/>
          </a:solidFill>
          <a:ln w="15240">
            <a:solidFill>
              <a:srgbClr val="FFFFFF"/>
            </a:solidFill>
            <a:prstDash val="solid"/>
          </a:ln>
          <a:effectLst>
            <a:outerShdw sx="100000" sy="100000" kx="0" ky="0" algn="bl" rotWithShape="0" blurRad="2.440126393660934e+201" dist="1.220063196830467e+201" dir="6.062109580985733e+235">
              <a:srgbClr val="000000">
                <a:alpha val="1.5999999999999992e+244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822960" y="4727448"/>
            <a:ext cx="438912" cy="43891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sx="100000" sy="100000" kx="0" ky="0" algn="bl" rotWithShape="0" blurRad="3.0989605199493864e+205" dist="1.5494802599746932e+205" dir="3.63726574859144e+240">
              <a:srgbClr val="000000">
                <a:alpha val="1.5999999999999993e+249"/>
              </a:srgbClr>
            </a:outerShdw>
          </a:effectLst>
        </p:spPr>
      </p:sp>
      <p:pic>
        <p:nvPicPr>
          <p:cNvPr id="31" name="Image 4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3186" y="4797674"/>
            <a:ext cx="298460" cy="298460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1417320" y="4791456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rgbClr val="123A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Alarm</a:t>
            </a:r>
            <a:endParaRPr lang="en-US" sz="1750" dirty="0"/>
          </a:p>
        </p:txBody>
      </p:sp>
      <p:sp>
        <p:nvSpPr>
          <p:cNvPr id="33" name="Shape 26"/>
          <p:cNvSpPr/>
          <p:nvPr/>
        </p:nvSpPr>
        <p:spPr>
          <a:xfrm>
            <a:off x="3017520" y="4809744"/>
            <a:ext cx="6858000" cy="228600"/>
          </a:xfrm>
          <a:prstGeom prst="roundRect">
            <a:avLst>
              <a:gd name="adj" fmla="val 48000"/>
            </a:avLst>
          </a:prstGeom>
          <a:solidFill>
            <a:srgbClr val="D5E3EC"/>
          </a:solidFill>
          <a:ln w="12700">
            <a:solidFill>
              <a:srgbClr val="D5E3EC">
                <a:alpha val="0"/>
              </a:srgbClr>
            </a:solidFill>
            <a:prstDash val="solid"/>
          </a:ln>
        </p:spPr>
      </p:sp>
      <p:sp>
        <p:nvSpPr>
          <p:cNvPr id="34" name="Shape 27"/>
          <p:cNvSpPr/>
          <p:nvPr/>
        </p:nvSpPr>
        <p:spPr>
          <a:xfrm>
            <a:off x="3017520" y="4809744"/>
            <a:ext cx="4663440" cy="228600"/>
          </a:xfrm>
          <a:prstGeom prst="roundRect">
            <a:avLst>
              <a:gd name="adj" fmla="val 48000"/>
            </a:avLst>
          </a:prstGeom>
          <a:solidFill>
            <a:srgbClr val="F39C3D"/>
          </a:solidFill>
          <a:ln w="12700">
            <a:solidFill>
              <a:srgbClr val="F39C3D">
                <a:alpha val="0"/>
              </a:srgbClr>
            </a:solidFill>
            <a:prstDash val="solid"/>
          </a:ln>
        </p:spPr>
      </p:sp>
      <p:sp>
        <p:nvSpPr>
          <p:cNvPr id="35" name="Shape 28"/>
          <p:cNvSpPr/>
          <p:nvPr/>
        </p:nvSpPr>
        <p:spPr>
          <a:xfrm>
            <a:off x="7571232" y="4745736"/>
            <a:ext cx="347472" cy="347472"/>
          </a:xfrm>
          <a:prstGeom prst="ellipse">
            <a:avLst/>
          </a:prstGeom>
          <a:solidFill>
            <a:srgbClr val="FFFFFF"/>
          </a:solidFill>
          <a:ln w="15240">
            <a:solidFill>
              <a:srgbClr val="FFFFFF"/>
            </a:solidFill>
            <a:prstDash val="solid"/>
          </a:ln>
          <a:effectLst>
            <a:outerShdw sx="100000" sy="100000" kx="0" ky="0" algn="bl" rotWithShape="0" blurRad="3.9356798603357206e+209" dist="1.9678399301678603e+209" dir="2.182359449154864e+245">
              <a:srgbClr val="000000">
                <a:alpha val="1.5999999999999994e+254"/>
              </a:srgbClr>
            </a:outerShdw>
          </a:effectLst>
        </p:spPr>
      </p:sp>
      <p:sp>
        <p:nvSpPr>
          <p:cNvPr id="36" name="Shape 29"/>
          <p:cNvSpPr/>
          <p:nvPr/>
        </p:nvSpPr>
        <p:spPr>
          <a:xfrm>
            <a:off x="1234440" y="5577840"/>
            <a:ext cx="9692640" cy="566928"/>
          </a:xfrm>
          <a:prstGeom prst="roundRect">
            <a:avLst>
              <a:gd name="adj" fmla="val 22581"/>
            </a:avLst>
          </a:prstGeom>
          <a:solidFill>
            <a:srgbClr val="EFF9F0"/>
          </a:solidFill>
          <a:ln w="12700">
            <a:solidFill>
              <a:srgbClr val="CFEAD1"/>
            </a:solidFill>
            <a:prstDash val="solid"/>
          </a:ln>
        </p:spPr>
      </p:sp>
      <p:sp>
        <p:nvSpPr>
          <p:cNvPr id="37" name="Text 30"/>
          <p:cNvSpPr/>
          <p:nvPr/>
        </p:nvSpPr>
        <p:spPr>
          <a:xfrm>
            <a:off x="1508760" y="5742432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74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Turning notification sound down does not stop the notification itself.</a:t>
            </a:r>
            <a:endParaRPr lang="en-US" sz="1700" dirty="0"/>
          </a:p>
        </p:txBody>
      </p:sp>
      <p:sp>
        <p:nvSpPr>
          <p:cNvPr id="38" name="Text 31"/>
          <p:cNvSpPr/>
          <p:nvPr/>
        </p:nvSpPr>
        <p:spPr>
          <a:xfrm>
            <a:off x="11475720" y="6428232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174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C2S11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00800"/>
            <a:ext cx="45720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174C35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20624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60" kern="0" dirty="0">
                <a:solidFill>
                  <a:srgbClr val="1776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WIRELESS CONNECTIONS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731520"/>
            <a:ext cx="9875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23A6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Three ways your phone communicates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3017520" cy="3566160"/>
          </a:xfrm>
          <a:prstGeom prst="roundRect">
            <a:avLst>
              <a:gd name="adj" fmla="val 4242"/>
            </a:avLst>
          </a:prstGeom>
          <a:solidFill>
            <a:srgbClr val="FFFFFF"/>
          </a:solidFill>
          <a:ln w="12700">
            <a:solidFill>
              <a:srgbClr val="D5E8F6"/>
            </a:solidFill>
            <a:prstDash val="solid"/>
          </a:ln>
          <a:effectLst>
            <a:outerShdw sx="100000" sy="100000" kx="0" ky="0" algn="bl" rotWithShape="0" blurRad="4.9983134226263654e+213" dist="2.4991567113131827e+213" dir="1.3094156694929184e+250">
              <a:srgbClr val="000000">
                <a:alpha val="1.5999999999999994e+259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600200" y="2148840"/>
            <a:ext cx="1097280" cy="1097280"/>
          </a:xfrm>
          <a:prstGeom prst="ellipse">
            <a:avLst/>
          </a:prstGeom>
          <a:solidFill>
            <a:srgbClr val="EEF6FD"/>
          </a:solidFill>
          <a:ln w="12700">
            <a:solidFill>
              <a:srgbClr val="EEF6FD">
                <a:alpha val="0"/>
              </a:srgbClr>
            </a:solidFill>
            <a:prstDash val="solid"/>
          </a:ln>
          <a:effectLst>
            <a:outerShdw sx="100000" sy="100000" kx="0" ky="0" algn="bl" rotWithShape="0" blurRad="6.347858046735484e+217" dist="3.173929023367742e+217" dir="7.85649401695751e+254">
              <a:srgbClr val="000000">
                <a:alpha val="1.5999999999999994e+264"/>
              </a:srgbClr>
            </a:outerShdw>
          </a:effectLst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75765" y="2324405"/>
            <a:ext cx="746150" cy="74615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14400" y="3401568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50" b="1" spc="50" kern="0" dirty="0">
                <a:solidFill>
                  <a:srgbClr val="1776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CELLULAR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914400" y="3822192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23A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Your phone company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932688" y="4315968"/>
            <a:ext cx="2432304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dirty="0">
                <a:solidFill>
                  <a:srgbClr val="1726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Works away from home</a:t>
            </a:r>
            <a:endParaRPr lang="en-US" sz="1550" dirty="0"/>
          </a:p>
          <a:p>
            <a:pPr algn="ctr" indent="0" marL="0">
              <a:buNone/>
            </a:pPr>
            <a:r>
              <a:rPr lang="en-US" sz="1550" dirty="0">
                <a:solidFill>
                  <a:srgbClr val="1726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when you have a cellular signal.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4160520" y="1874520"/>
            <a:ext cx="3017520" cy="3566160"/>
          </a:xfrm>
          <a:prstGeom prst="roundRect">
            <a:avLst>
              <a:gd name="adj" fmla="val 4242"/>
            </a:avLst>
          </a:prstGeom>
          <a:solidFill>
            <a:srgbClr val="FFFFFF"/>
          </a:solidFill>
          <a:ln w="12700">
            <a:solidFill>
              <a:srgbClr val="D5E8F6"/>
            </a:solidFill>
            <a:prstDash val="solid"/>
          </a:ln>
          <a:effectLst>
            <a:outerShdw sx="100000" sy="100000" kx="0" ky="0" algn="bl" rotWithShape="0" blurRad="8.061779719354066e+221" dist="4.030889859677033e+221" dir="4.713896410174506e+259">
              <a:srgbClr val="000000">
                <a:alpha val="1.5999999999999994e+269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5120640" y="2148840"/>
            <a:ext cx="1097280" cy="1097280"/>
          </a:xfrm>
          <a:prstGeom prst="ellipse">
            <a:avLst/>
          </a:prstGeom>
          <a:solidFill>
            <a:srgbClr val="EEF6FD"/>
          </a:solidFill>
          <a:ln w="12700">
            <a:solidFill>
              <a:srgbClr val="EEF6FD">
                <a:alpha val="0"/>
              </a:srgbClr>
            </a:solidFill>
            <a:prstDash val="solid"/>
          </a:ln>
          <a:effectLst>
            <a:outerShdw sx="100000" sy="100000" kx="0" ky="0" algn="bl" rotWithShape="0" blurRad="1.0238460243579663e+226" dist="5.1192301217898315e+225" dir="2.8283378461047036e+264">
              <a:srgbClr val="000000">
                <a:alpha val="1.5999999999999993e+274"/>
              </a:srgbClr>
            </a:outerShdw>
          </a:effectLst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6205" y="2324405"/>
            <a:ext cx="746150" cy="74615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434840" y="3401568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50" b="1" spc="50" kern="0" dirty="0">
                <a:solidFill>
                  <a:srgbClr val="37AE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WI‑FI</a:t>
            </a:r>
            <a:endParaRPr lang="en-US" sz="1850" dirty="0"/>
          </a:p>
        </p:txBody>
      </p:sp>
      <p:sp>
        <p:nvSpPr>
          <p:cNvPr id="14" name="Text 10"/>
          <p:cNvSpPr/>
          <p:nvPr/>
        </p:nvSpPr>
        <p:spPr>
          <a:xfrm>
            <a:off x="4434840" y="3822192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23A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local network</a:t>
            </a:r>
            <a:endParaRPr lang="en-US" sz="1700" dirty="0"/>
          </a:p>
        </p:txBody>
      </p:sp>
      <p:sp>
        <p:nvSpPr>
          <p:cNvPr id="15" name="Text 11"/>
          <p:cNvSpPr/>
          <p:nvPr/>
        </p:nvSpPr>
        <p:spPr>
          <a:xfrm>
            <a:off x="4453128" y="4315968"/>
            <a:ext cx="2432304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dirty="0">
                <a:solidFill>
                  <a:srgbClr val="1726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Usually connects your phone</a:t>
            </a:r>
            <a:endParaRPr lang="en-US" sz="1550" dirty="0"/>
          </a:p>
          <a:p>
            <a:pPr algn="ctr" indent="0" marL="0">
              <a:buNone/>
            </a:pPr>
            <a:r>
              <a:rPr lang="en-US" sz="1550" dirty="0">
                <a:solidFill>
                  <a:srgbClr val="1726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 the Internet through a router.</a:t>
            </a:r>
            <a:endParaRPr lang="en-US" sz="1550" dirty="0"/>
          </a:p>
        </p:txBody>
      </p:sp>
      <p:sp>
        <p:nvSpPr>
          <p:cNvPr id="16" name="Shape 12"/>
          <p:cNvSpPr/>
          <p:nvPr/>
        </p:nvSpPr>
        <p:spPr>
          <a:xfrm>
            <a:off x="7680960" y="1874520"/>
            <a:ext cx="3017520" cy="3566160"/>
          </a:xfrm>
          <a:prstGeom prst="roundRect">
            <a:avLst>
              <a:gd name="adj" fmla="val 4242"/>
            </a:avLst>
          </a:prstGeom>
          <a:solidFill>
            <a:srgbClr val="FFFFFF"/>
          </a:solidFill>
          <a:ln w="12700">
            <a:solidFill>
              <a:srgbClr val="D5E8F6"/>
            </a:solidFill>
            <a:prstDash val="solid"/>
          </a:ln>
          <a:effectLst>
            <a:outerShdw sx="100000" sy="100000" kx="0" ky="0" algn="bl" rotWithShape="0" blurRad="1.3002844509346172e+230" dist="6.501422254673086e+229" dir="1.6970027076628222e+269">
              <a:srgbClr val="000000">
                <a:alpha val="1.5999999999999994e+279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8641080" y="2148840"/>
            <a:ext cx="1097280" cy="1097280"/>
          </a:xfrm>
          <a:prstGeom prst="ellipse">
            <a:avLst/>
          </a:prstGeom>
          <a:solidFill>
            <a:srgbClr val="EEF6FD"/>
          </a:solidFill>
          <a:ln w="12700">
            <a:solidFill>
              <a:srgbClr val="EEF6FD">
                <a:alpha val="0"/>
              </a:srgbClr>
            </a:solidFill>
            <a:prstDash val="solid"/>
          </a:ln>
          <a:effectLst>
            <a:outerShdw sx="100000" sy="100000" kx="0" ky="0" algn="bl" rotWithShape="0" blurRad="1.6513612526869638e+234" dist="8.256806263434819e+233" dir="1.0182016245976934e+274">
              <a:srgbClr val="000000">
                <a:alpha val="1.5999999999999996e+284"/>
              </a:srgbClr>
            </a:outerShdw>
          </a:effectLst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6645" y="2324405"/>
            <a:ext cx="746150" cy="74615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7955280" y="3401568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50" b="1" spc="50" kern="0" dirty="0">
                <a:solidFill>
                  <a:srgbClr val="7553C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BLUETOOTH</a:t>
            </a:r>
            <a:endParaRPr lang="en-US" sz="1850" dirty="0"/>
          </a:p>
        </p:txBody>
      </p:sp>
      <p:sp>
        <p:nvSpPr>
          <p:cNvPr id="20" name="Text 15"/>
          <p:cNvSpPr/>
          <p:nvPr/>
        </p:nvSpPr>
        <p:spPr>
          <a:xfrm>
            <a:off x="7955280" y="3822192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23A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Another nearby device</a:t>
            </a:r>
            <a:endParaRPr lang="en-US" sz="1700" dirty="0"/>
          </a:p>
        </p:txBody>
      </p:sp>
      <p:sp>
        <p:nvSpPr>
          <p:cNvPr id="21" name="Text 16"/>
          <p:cNvSpPr/>
          <p:nvPr/>
        </p:nvSpPr>
        <p:spPr>
          <a:xfrm>
            <a:off x="7973568" y="4315968"/>
            <a:ext cx="2432304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dirty="0">
                <a:solidFill>
                  <a:srgbClr val="1726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Headphones • car • speaker</a:t>
            </a:r>
            <a:endParaRPr lang="en-US" sz="1550" dirty="0"/>
          </a:p>
          <a:p>
            <a:pPr algn="ctr" indent="0" marL="0">
              <a:buNone/>
            </a:pPr>
            <a:r>
              <a:rPr lang="en-US" sz="1550" dirty="0">
                <a:solidFill>
                  <a:srgbClr val="1726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watch • keyboard</a:t>
            </a:r>
            <a:endParaRPr lang="en-US" sz="1550" dirty="0"/>
          </a:p>
        </p:txBody>
      </p:sp>
      <p:sp>
        <p:nvSpPr>
          <p:cNvPr id="22" name="Text 17"/>
          <p:cNvSpPr/>
          <p:nvPr/>
        </p:nvSpPr>
        <p:spPr>
          <a:xfrm>
            <a:off x="1005840" y="5806440"/>
            <a:ext cx="10149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4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Simple rule: Wi‑Fi usually connects to a network. Bluetooth usually connects to a device.</a:t>
            </a:r>
            <a:endParaRPr lang="en-US" sz="1800" dirty="0"/>
          </a:p>
        </p:txBody>
      </p:sp>
      <p:sp>
        <p:nvSpPr>
          <p:cNvPr id="23" name="Text 18"/>
          <p:cNvSpPr/>
          <p:nvPr/>
        </p:nvSpPr>
        <p:spPr>
          <a:xfrm>
            <a:off x="11475720" y="6428232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174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C2S12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00800"/>
            <a:ext cx="45720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174C35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20624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60" kern="0" dirty="0">
                <a:solidFill>
                  <a:srgbClr val="1776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TWO USEFUL TOOLS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731520"/>
            <a:ext cx="9144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23A6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Battery Saver and Settings Search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731520" y="1828800"/>
            <a:ext cx="4983480" cy="3703320"/>
          </a:xfrm>
          <a:prstGeom prst="roundRect">
            <a:avLst>
              <a:gd name="adj" fmla="val 3457"/>
            </a:avLst>
          </a:prstGeom>
          <a:solidFill>
            <a:srgbClr val="FFFFFF"/>
          </a:solidFill>
          <a:ln w="12700">
            <a:solidFill>
              <a:srgbClr val="D5E8F6"/>
            </a:solidFill>
            <a:prstDash val="solid"/>
          </a:ln>
          <a:effectLst>
            <a:outerShdw sx="100000" sy="100000" kx="0" ky="0" algn="bl" rotWithShape="0" blurRad="2.097228790912444e+238" dist="1.048614395456222e+238" dir="6.10920974758616e+278">
              <a:srgbClr val="000000">
                <a:alpha val="1.5999999999999996e+289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115568" y="2148840"/>
            <a:ext cx="1143000" cy="1143000"/>
          </a:xfrm>
          <a:prstGeom prst="ellipse">
            <a:avLst/>
          </a:prstGeom>
          <a:solidFill>
            <a:srgbClr val="EAF7EA"/>
          </a:solidFill>
          <a:ln w="12700">
            <a:solidFill>
              <a:srgbClr val="EAF7EA">
                <a:alpha val="0"/>
              </a:srgbClr>
            </a:solidFill>
            <a:prstDash val="solid"/>
          </a:ln>
          <a:effectLst>
            <a:outerShdw sx="100000" sy="100000" kx="0" ky="0" algn="bl" rotWithShape="0" blurRad="2.663480564458804e+242" dist="1.331740282229402e+242" dir="3.6655258485516963e+283">
              <a:srgbClr val="000000">
                <a:alpha val="1.5999999999999996e+294"/>
              </a:srgbClr>
            </a:outerShdw>
          </a:effectLst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8448" y="2331720"/>
            <a:ext cx="777240" cy="7772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487168" y="2395728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23A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Battery Saver</a:t>
            </a:r>
            <a:endParaRPr lang="en-US" sz="2300" dirty="0"/>
          </a:p>
        </p:txBody>
      </p:sp>
      <p:sp>
        <p:nvSpPr>
          <p:cNvPr id="8" name="Text 5"/>
          <p:cNvSpPr/>
          <p:nvPr/>
        </p:nvSpPr>
        <p:spPr>
          <a:xfrm>
            <a:off x="1097280" y="3401568"/>
            <a:ext cx="4251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74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Helps the battery last longer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1143000" y="3977640"/>
            <a:ext cx="4160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50" dirty="0">
                <a:solidFill>
                  <a:srgbClr val="1726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It may reduce background activity, dim the screen, or limit some features.</a:t>
            </a:r>
            <a:endParaRPr lang="en-US" sz="1650" dirty="0"/>
          </a:p>
        </p:txBody>
      </p:sp>
      <p:sp>
        <p:nvSpPr>
          <p:cNvPr id="10" name="Shape 7"/>
          <p:cNvSpPr/>
          <p:nvPr/>
        </p:nvSpPr>
        <p:spPr>
          <a:xfrm>
            <a:off x="6446520" y="1828800"/>
            <a:ext cx="4983480" cy="3703320"/>
          </a:xfrm>
          <a:prstGeom prst="roundRect">
            <a:avLst>
              <a:gd name="adj" fmla="val 3457"/>
            </a:avLst>
          </a:prstGeom>
          <a:solidFill>
            <a:srgbClr val="FFFFFF"/>
          </a:solidFill>
          <a:ln w="12700">
            <a:solidFill>
              <a:srgbClr val="D5E8F6"/>
            </a:solidFill>
            <a:prstDash val="solid"/>
          </a:ln>
          <a:effectLst>
            <a:outerShdw sx="100000" sy="100000" kx="0" ky="0" algn="bl" rotWithShape="0" blurRad="3.3826203168626813e+246" dist="1.6913101584313407e+246" dir="2.1993155091310177e+288">
              <a:srgbClr val="000000">
                <a:alpha val="1.5999999999999996e+299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6821424" y="2148840"/>
            <a:ext cx="1143000" cy="1143000"/>
          </a:xfrm>
          <a:prstGeom prst="ellipse">
            <a:avLst/>
          </a:prstGeom>
          <a:solidFill>
            <a:srgbClr val="EAF4FC"/>
          </a:solidFill>
          <a:ln w="12700">
            <a:solidFill>
              <a:srgbClr val="EAF4FC">
                <a:alpha val="0"/>
              </a:srgbClr>
            </a:solidFill>
            <a:prstDash val="solid"/>
          </a:ln>
          <a:effectLst>
            <a:outerShdw sx="100000" sy="100000" kx="0" ky="0" algn="bl" rotWithShape="0" blurRad="4.295927802415605e+250" dist="2.1479639012078026e+250" dir="1.3195893054786106e+293">
              <a:srgbClr val="000000">
                <a:alpha val="1.5999999999999995e+304"/>
              </a:srgbClr>
            </a:outerShdw>
          </a:effectLst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4304" y="2331720"/>
            <a:ext cx="777240" cy="77724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8202168" y="2395728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23A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Settings Search</a:t>
            </a:r>
            <a:endParaRPr lang="en-US" sz="2300" dirty="0"/>
          </a:p>
        </p:txBody>
      </p:sp>
      <p:sp>
        <p:nvSpPr>
          <p:cNvPr id="14" name="Shape 10"/>
          <p:cNvSpPr/>
          <p:nvPr/>
        </p:nvSpPr>
        <p:spPr>
          <a:xfrm>
            <a:off x="7040880" y="3456432"/>
            <a:ext cx="3840480" cy="530352"/>
          </a:xfrm>
          <a:prstGeom prst="roundRect">
            <a:avLst>
              <a:gd name="adj" fmla="val 31034"/>
            </a:avLst>
          </a:prstGeom>
          <a:solidFill>
            <a:srgbClr val="F7FAFC"/>
          </a:solidFill>
          <a:ln w="12700">
            <a:solidFill>
              <a:srgbClr val="C8DBEA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7178040" y="3557016"/>
            <a:ext cx="310896" cy="31089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sx="100000" sy="100000" kx="0" ky="0" algn="bl" rotWithShape="0" blurRad="5.455828309067819e+254" dist="2.7279141545339093e+254" dir="7.917535832871664e+297">
              <a:srgbClr val="000000">
                <a:alpha val="Infinity"/>
              </a:srgbClr>
            </a:outerShdw>
          </a:effectLst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7783" y="3606759"/>
            <a:ext cx="211409" cy="211409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7589520" y="3584448"/>
            <a:ext cx="2971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6B7C8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lock screen notifications</a:t>
            </a:r>
            <a:endParaRPr lang="en-US" sz="1550" dirty="0"/>
          </a:p>
        </p:txBody>
      </p:sp>
      <p:sp>
        <p:nvSpPr>
          <p:cNvPr id="18" name="Text 13"/>
          <p:cNvSpPr/>
          <p:nvPr/>
        </p:nvSpPr>
        <p:spPr>
          <a:xfrm>
            <a:off x="6839712" y="4315968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776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Can’t find a setting? Search for the words you know.</a:t>
            </a:r>
            <a:endParaRPr lang="en-US" sz="1700" dirty="0"/>
          </a:p>
        </p:txBody>
      </p:sp>
      <p:sp>
        <p:nvSpPr>
          <p:cNvPr id="19" name="Text 14"/>
          <p:cNvSpPr/>
          <p:nvPr/>
        </p:nvSpPr>
        <p:spPr>
          <a:xfrm>
            <a:off x="11475720" y="6428232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174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C2S13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00800"/>
            <a:ext cx="45720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174C35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clean_graphic_tutorial_style_scene_on_a_pale_batch_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420624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60" kern="0" dirty="0">
                <a:solidFill>
                  <a:srgbClr val="1776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HOME SCREEN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640080" y="731520"/>
            <a:ext cx="5577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50" b="1" dirty="0">
                <a:solidFill>
                  <a:srgbClr val="123A6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Folders organize — they do not uninstall</a:t>
            </a:r>
            <a:endParaRPr lang="en-US" sz="3050" dirty="0"/>
          </a:p>
        </p:txBody>
      </p:sp>
      <p:sp>
        <p:nvSpPr>
          <p:cNvPr id="5" name="Text 2"/>
          <p:cNvSpPr/>
          <p:nvPr/>
        </p:nvSpPr>
        <p:spPr>
          <a:xfrm>
            <a:off x="713232" y="210312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776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 Drag one app onto another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713232" y="2852928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37AE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 Give the folder a name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713232" y="3602736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776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 Remove the folder when you’re done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713232" y="4325112"/>
            <a:ext cx="777240" cy="0"/>
          </a:xfrm>
          <a:prstGeom prst="line">
            <a:avLst/>
          </a:prstGeom>
          <a:noFill/>
          <a:ln w="50800">
            <a:solidFill>
              <a:srgbClr val="37AE46"/>
            </a:solidFill>
            <a:prstDash val="solid"/>
            <a:headEnd type="none"/>
            <a:tailEnd type="none"/>
          </a:ln>
        </p:spPr>
      </p:sp>
      <p:sp>
        <p:nvSpPr>
          <p:cNvPr id="9" name="Text 6"/>
          <p:cNvSpPr/>
          <p:nvPr/>
        </p:nvSpPr>
        <p:spPr>
          <a:xfrm>
            <a:off x="713232" y="4608576"/>
            <a:ext cx="4480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74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apps are still in the App Drawer.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713232" y="5230368"/>
            <a:ext cx="4754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rgbClr val="123A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Remove from Home ≠ uninstall from phone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11475720" y="6428232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174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C2S14</a:t>
            </a:r>
            <a:endParaRPr lang="en-US" sz="9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1_media/image2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47548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70" kern="0" dirty="0">
                <a:solidFill>
                  <a:srgbClr val="1776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YOUR TURN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658368" y="960120"/>
            <a:ext cx="4983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50" b="1" dirty="0">
                <a:solidFill>
                  <a:srgbClr val="123A6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After the break, we’ll do it on your phone.</a:t>
            </a:r>
            <a:endParaRPr lang="en-US" sz="3050" dirty="0"/>
          </a:p>
        </p:txBody>
      </p:sp>
      <p:sp>
        <p:nvSpPr>
          <p:cNvPr id="5" name="Shape 2"/>
          <p:cNvSpPr/>
          <p:nvPr/>
        </p:nvSpPr>
        <p:spPr>
          <a:xfrm>
            <a:off x="713232" y="2468880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sx="100000" sy="100000" kx="0" ky="0" algn="bl" rotWithShape="0" blurRad="6.928901952516129e+258" dist="3.4644509762580647e+258" dir="4.750521499722998e+302">
              <a:srgbClr val="000000">
                <a:alpha val="Infinity"/>
              </a:srgbClr>
            </a:outerShdw>
          </a:effectLst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384" y="2542032"/>
            <a:ext cx="310896" cy="31089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344168" y="2551176"/>
            <a:ext cx="34747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123A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Display</a:t>
            </a:r>
            <a:endParaRPr lang="en-US" sz="1850" dirty="0"/>
          </a:p>
        </p:txBody>
      </p:sp>
      <p:sp>
        <p:nvSpPr>
          <p:cNvPr id="8" name="Shape 4"/>
          <p:cNvSpPr/>
          <p:nvPr/>
        </p:nvSpPr>
        <p:spPr>
          <a:xfrm>
            <a:off x="713232" y="3090672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sx="100000" sy="100000" kx="0" ky="0" algn="bl" rotWithShape="0" blurRad="8.799705479695485e+262" dist="4.3998527398477425e+262" dir="2.850312899833799e+307">
              <a:srgbClr val="000000">
                <a:alpha val="Infinity"/>
              </a:srgbClr>
            </a:outerShdw>
          </a:effectLst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384" y="3163824"/>
            <a:ext cx="310896" cy="31089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344168" y="3172968"/>
            <a:ext cx="34747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123A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My phone info</a:t>
            </a:r>
            <a:endParaRPr lang="en-US" sz="1850" dirty="0"/>
          </a:p>
        </p:txBody>
      </p:sp>
      <p:sp>
        <p:nvSpPr>
          <p:cNvPr id="11" name="Shape 6"/>
          <p:cNvSpPr/>
          <p:nvPr/>
        </p:nvSpPr>
        <p:spPr>
          <a:xfrm>
            <a:off x="713232" y="3712464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sx="100000" sy="100000" kx="0" ky="0" algn="bl" rotWithShape="0" blurRad="1.1175625959213265e+267" dist="5.587812979606632e+266" dir="Infinity">
              <a:srgbClr val="000000">
                <a:alpha val="Infinity"/>
              </a:srgbClr>
            </a:outerShdw>
          </a:effectLst>
        </p:spPr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6384" y="3785616"/>
            <a:ext cx="310896" cy="310896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344168" y="3794760"/>
            <a:ext cx="34747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123A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Notifications</a:t>
            </a:r>
            <a:endParaRPr lang="en-US" sz="1850" dirty="0"/>
          </a:p>
        </p:txBody>
      </p:sp>
      <p:sp>
        <p:nvSpPr>
          <p:cNvPr id="14" name="Shape 8"/>
          <p:cNvSpPr/>
          <p:nvPr/>
        </p:nvSpPr>
        <p:spPr>
          <a:xfrm>
            <a:off x="713232" y="4334256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sx="100000" sy="100000" kx="0" ky="0" algn="bl" rotWithShape="0" blurRad="1.4193044968200846e+271" dist="7.096522484100423e+270" dir="Infinity">
              <a:srgbClr val="000000">
                <a:alpha val="Infinity"/>
              </a:srgbClr>
            </a:outerShdw>
          </a:effectLst>
        </p:spPr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6384" y="4407408"/>
            <a:ext cx="310896" cy="310896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1344168" y="4416552"/>
            <a:ext cx="34747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123A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Battery + Search</a:t>
            </a:r>
            <a:endParaRPr lang="en-US" sz="1850" dirty="0"/>
          </a:p>
        </p:txBody>
      </p:sp>
      <p:sp>
        <p:nvSpPr>
          <p:cNvPr id="17" name="Shape 10"/>
          <p:cNvSpPr/>
          <p:nvPr/>
        </p:nvSpPr>
        <p:spPr>
          <a:xfrm>
            <a:off x="713232" y="4956048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sx="100000" sy="100000" kx="0" ky="0" algn="bl" rotWithShape="0" blurRad="1.8025167109615074e+275" dist="9.012583554807537e+274" dir="Infinity">
              <a:srgbClr val="000000">
                <a:alpha val="Infinity"/>
              </a:srgbClr>
            </a:outerShdw>
          </a:effectLst>
        </p:spPr>
      </p:sp>
      <p:pic>
        <p:nvPicPr>
          <p:cNvPr id="18" name="Image 5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6384" y="5029200"/>
            <a:ext cx="310896" cy="310896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1344168" y="5038344"/>
            <a:ext cx="34747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123A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Folder</a:t>
            </a:r>
            <a:endParaRPr lang="en-US" sz="1850" dirty="0"/>
          </a:p>
        </p:txBody>
      </p:sp>
      <p:sp>
        <p:nvSpPr>
          <p:cNvPr id="20" name="Text 12"/>
          <p:cNvSpPr/>
          <p:nvPr/>
        </p:nvSpPr>
        <p:spPr>
          <a:xfrm>
            <a:off x="713232" y="5650992"/>
            <a:ext cx="4983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74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If your phone looks different, that is exactly why we have lab time.</a:t>
            </a:r>
            <a:endParaRPr lang="en-US" sz="1700" dirty="0"/>
          </a:p>
        </p:txBody>
      </p:sp>
      <p:sp>
        <p:nvSpPr>
          <p:cNvPr id="21" name="Text 13"/>
          <p:cNvSpPr/>
          <p:nvPr/>
        </p:nvSpPr>
        <p:spPr>
          <a:xfrm>
            <a:off x="11475720" y="6428232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174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C2S15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College for Older Adults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Android for Absolute Beginners — Class 2</dc:title>
  <dc:subject>Android for Absolute Beginners — Class 2</dc:subject>
  <dc:creator>Eddie Copenhaver</dc:creator>
  <cp:lastModifiedBy>Eddie Copenhaver</cp:lastModifiedBy>
  <cp:revision>1</cp:revision>
  <dcterms:created xsi:type="dcterms:W3CDTF">2026-09-23T21:06:37Z</dcterms:created>
  <dcterms:modified xsi:type="dcterms:W3CDTF">2026-09-23T21:06:37Z</dcterms:modified>
</cp:coreProperties>
</file>