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653abd2a9234fc5" /><Relationship Type="http://schemas.openxmlformats.org/officeDocument/2006/relationships/extended-properties" Target="/docProps/app.xml" Id="R187efc5c09b6495a" /><Relationship Type="http://schemas.openxmlformats.org/officeDocument/2006/relationships/officeDocument" Target="/ppt/presentation.xml" Id="R57e0833e52014540" /></Relationships>
</file>

<file path=ppt/presentation.xml><?xml version="1.0" encoding="utf-8"?>
<p:presentation xmlns:p="http://schemas.openxmlformats.org/presentationml/2006/main">
  <p:sldMasterIdLst>
    <p:sldMasterId xmlns:r="http://schemas.openxmlformats.org/officeDocument/2006/relationships" id="2147483648" r:id="R4ad72318c8294674"/>
  </p:sldMasterIdLst>
  <p:notesMasterIdLst>
    <p:notesMasterId xmlns:r="http://schemas.openxmlformats.org/officeDocument/2006/relationships" r:id="R71fa84fb72334347"/>
  </p:notesMasterIdLst>
  <p:sldIdLst>
    <p:sldId xmlns:r="http://schemas.openxmlformats.org/officeDocument/2006/relationships" id="256" r:id="R3da0b5ff048748c8"/>
    <p:sldId xmlns:r="http://schemas.openxmlformats.org/officeDocument/2006/relationships" id="257" r:id="R2f26c12ef9df40d9"/>
    <p:sldId xmlns:r="http://schemas.openxmlformats.org/officeDocument/2006/relationships" id="258" r:id="R10aef69e29324f8f"/>
    <p:sldId xmlns:r="http://schemas.openxmlformats.org/officeDocument/2006/relationships" id="259" r:id="Ra4fde4deb5594c35"/>
    <p:sldId xmlns:r="http://schemas.openxmlformats.org/officeDocument/2006/relationships" id="260" r:id="R6ba9613dbbdd4689"/>
    <p:sldId xmlns:r="http://schemas.openxmlformats.org/officeDocument/2006/relationships" id="261" r:id="Rfee654c7409b4655"/>
    <p:sldId xmlns:r="http://schemas.openxmlformats.org/officeDocument/2006/relationships" id="262" r:id="R243cc9352e954682"/>
    <p:sldId xmlns:r="http://schemas.openxmlformats.org/officeDocument/2006/relationships" id="263" r:id="R54c4456cd7cd4802"/>
    <p:sldId xmlns:r="http://schemas.openxmlformats.org/officeDocument/2006/relationships" id="264" r:id="R50bef49dff444a56"/>
    <p:sldId xmlns:r="http://schemas.openxmlformats.org/officeDocument/2006/relationships" id="265" r:id="Rf05ad9b5f6424add"/>
    <p:sldId xmlns:r="http://schemas.openxmlformats.org/officeDocument/2006/relationships" id="266" r:id="R8fd427dbcd514461"/>
    <p:sldId xmlns:r="http://schemas.openxmlformats.org/officeDocument/2006/relationships" id="267" r:id="Rbbf662d902e4457b"/>
    <p:sldId xmlns:r="http://schemas.openxmlformats.org/officeDocument/2006/relationships" id="268" r:id="Rc8f2878026e24588"/>
    <p:sldId xmlns:r="http://schemas.openxmlformats.org/officeDocument/2006/relationships" id="269" r:id="R1642d4089b584da6"/>
    <p:sldId xmlns:r="http://schemas.openxmlformats.org/officeDocument/2006/relationships" id="270" r:id="R73b88434da594a09"/>
    <p:sldId xmlns:r="http://schemas.openxmlformats.org/officeDocument/2006/relationships" id="271" r:id="R29a8672040f04e25"/>
    <p:sldId xmlns:r="http://schemas.openxmlformats.org/officeDocument/2006/relationships" id="272" r:id="R1a8ce187d25349c9"/>
    <p:sldId xmlns:r="http://schemas.openxmlformats.org/officeDocument/2006/relationships" id="273" r:id="R4d0178c9039f467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5d014040ad745b4" /><Relationship Type="http://schemas.openxmlformats.org/officeDocument/2006/relationships/slideMaster" Target="/ppt/slideMasters/slideMaster1.xml" Id="R4ad72318c8294674" /><Relationship Type="http://schemas.openxmlformats.org/officeDocument/2006/relationships/notesMaster" Target="/ppt/notesMasters/notesMaster1.xml" Id="R71fa84fb72334347" /><Relationship Type="http://schemas.openxmlformats.org/officeDocument/2006/relationships/presProps" Target="/ppt/presProps.xml" Id="Rea458f5b058a4b16" /><Relationship Type="http://schemas.openxmlformats.org/officeDocument/2006/relationships/tableStyles" Target="/ppt/tableStyles.xml" Id="Ra80716d173a940c8" /><Relationship Type="http://schemas.openxmlformats.org/officeDocument/2006/relationships/slide" Target="/ppt/slides/slide1.xml" Id="R3da0b5ff048748c8" /><Relationship Type="http://schemas.openxmlformats.org/officeDocument/2006/relationships/slide" Target="/ppt/slides/slide2.xml" Id="R2f26c12ef9df40d9" /><Relationship Type="http://schemas.openxmlformats.org/officeDocument/2006/relationships/slide" Target="/ppt/slides/slide3.xml" Id="R10aef69e29324f8f" /><Relationship Type="http://schemas.openxmlformats.org/officeDocument/2006/relationships/slide" Target="/ppt/slides/slide4.xml" Id="Ra4fde4deb5594c35" /><Relationship Type="http://schemas.openxmlformats.org/officeDocument/2006/relationships/slide" Target="/ppt/slides/slide5.xml" Id="R6ba9613dbbdd4689" /><Relationship Type="http://schemas.openxmlformats.org/officeDocument/2006/relationships/slide" Target="/ppt/slides/slide6.xml" Id="Rfee654c7409b4655" /><Relationship Type="http://schemas.openxmlformats.org/officeDocument/2006/relationships/slide" Target="/ppt/slides/slide7.xml" Id="R243cc9352e954682" /><Relationship Type="http://schemas.openxmlformats.org/officeDocument/2006/relationships/slide" Target="/ppt/slides/slide8.xml" Id="R54c4456cd7cd4802" /><Relationship Type="http://schemas.openxmlformats.org/officeDocument/2006/relationships/slide" Target="/ppt/slides/slide9.xml" Id="R50bef49dff444a56" /><Relationship Type="http://schemas.openxmlformats.org/officeDocument/2006/relationships/slide" Target="/ppt/slides/slide10.xml" Id="Rf05ad9b5f6424add" /><Relationship Type="http://schemas.openxmlformats.org/officeDocument/2006/relationships/slide" Target="/ppt/slides/slide11.xml" Id="R8fd427dbcd514461" /><Relationship Type="http://schemas.openxmlformats.org/officeDocument/2006/relationships/slide" Target="/ppt/slides/slide12.xml" Id="Rbbf662d902e4457b" /><Relationship Type="http://schemas.openxmlformats.org/officeDocument/2006/relationships/slide" Target="/ppt/slides/slide13.xml" Id="Rc8f2878026e24588" /><Relationship Type="http://schemas.openxmlformats.org/officeDocument/2006/relationships/slide" Target="/ppt/slides/slide14.xml" Id="R1642d4089b584da6" /><Relationship Type="http://schemas.openxmlformats.org/officeDocument/2006/relationships/slide" Target="/ppt/slides/slide15.xml" Id="R73b88434da594a09" /><Relationship Type="http://schemas.openxmlformats.org/officeDocument/2006/relationships/slide" Target="/ppt/slides/slide16.xml" Id="R29a8672040f04e25" /><Relationship Type="http://schemas.openxmlformats.org/officeDocument/2006/relationships/slide" Target="/ppt/slides/slide17.xml" Id="R1a8ce187d25349c9" /><Relationship Type="http://schemas.openxmlformats.org/officeDocument/2006/relationships/slide" Target="/ppt/slides/slide18.xml" Id="R4d0178c9039f467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e68c849205147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f8dda3f96942b9" /><Relationship Type="http://schemas.openxmlformats.org/officeDocument/2006/relationships/notesMaster" Target="/ppt/notesMasters/notesMaster1.xml" Id="R2865c82acd61441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fa7bad87404817" /><Relationship Type="http://schemas.openxmlformats.org/officeDocument/2006/relationships/notesMaster" Target="/ppt/notesMasters/notesMaster1.xml" Id="R0cb7dc9e17d349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40328c1ea134299" /><Relationship Type="http://schemas.openxmlformats.org/officeDocument/2006/relationships/notesMaster" Target="/ppt/notesMasters/notesMaster1.xml" Id="R8e696756fd7f40f6" /></Relationships>
</file>

<file path=ppt/notesSlides/_rels/notesSlide4.xml.rels>&#65279;<?xml version="1.0" encoding="utf-8"?><Relationships xmlns="http://schemas.openxmlformats.org/package/2006/relationships"><Relationship Type="http://schemas.openxmlformats.org/officeDocument/2006/relationships/slide" Target="/ppt/slides/slide4.xml" Id="R4ce43226bc7741a0" /><Relationship Type="http://schemas.openxmlformats.org/officeDocument/2006/relationships/notesMaster" Target="/ppt/notesMasters/notesMaster1.xml" Id="Raa1f651d4b8941e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df2e8ef2664631" /><Relationship Type="http://schemas.openxmlformats.org/officeDocument/2006/relationships/notesMaster" Target="/ppt/notesMasters/notesMaster1.xml" Id="Re64b2aa17b1c48a2" /></Relationships>
</file>

<file path=ppt/notesSlides/_rels/notesSlide6.xml.rels>&#65279;<?xml version="1.0" encoding="utf-8"?><Relationships xmlns="http://schemas.openxmlformats.org/package/2006/relationships"><Relationship Type="http://schemas.openxmlformats.org/officeDocument/2006/relationships/slide" Target="/ppt/slides/slide6.xml" Id="R3456c0edb0dd47aa" /><Relationship Type="http://schemas.openxmlformats.org/officeDocument/2006/relationships/notesMaster" Target="/ppt/notesMasters/notesMaster1.xml" Id="Ree387ca0fd7a4e65" /></Relationships>
</file>

<file path=ppt/notesSlides/_rels/notesSlide7.xml.rels>&#65279;<?xml version="1.0" encoding="utf-8"?><Relationships xmlns="http://schemas.openxmlformats.org/package/2006/relationships"><Relationship Type="http://schemas.openxmlformats.org/officeDocument/2006/relationships/slide" Target="/ppt/slides/slide7.xml" Id="R071f382cbe634dce" /><Relationship Type="http://schemas.openxmlformats.org/officeDocument/2006/relationships/notesMaster" Target="/ppt/notesMasters/notesMaster1.xml" Id="R045073bef06947c8" /></Relationships>
</file>

<file path=ppt/notesSlides/_rels/notesSlide8.xml.rels>&#65279;<?xml version="1.0" encoding="utf-8"?><Relationships xmlns="http://schemas.openxmlformats.org/package/2006/relationships"><Relationship Type="http://schemas.openxmlformats.org/officeDocument/2006/relationships/slide" Target="/ppt/slides/slide8.xml" Id="R086daaca71664e93" /><Relationship Type="http://schemas.openxmlformats.org/officeDocument/2006/relationships/notesMaster" Target="/ppt/notesMasters/notesMaster1.xml" Id="Rfd2194386981485e" /></Relationships>
</file>

<file path=ppt/notesSlides/_rels/notesSlide9.xml.rels>&#65279;<?xml version="1.0" encoding="utf-8"?><Relationships xmlns="http://schemas.openxmlformats.org/package/2006/relationships"><Relationship Type="http://schemas.openxmlformats.org/officeDocument/2006/relationships/slide" Target="/ppt/slides/slide9.xml" Id="Ra144497ac10e4216" /><Relationship Type="http://schemas.openxmlformats.org/officeDocument/2006/relationships/notesMaster" Target="/ppt/notesMasters/notesMaster1.xml" Id="R46aedf56e6eb4cc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1491438bfbc4415" /><Relationship Type="http://schemas.openxmlformats.org/officeDocument/2006/relationships/notesMaster" Target="/ppt/notesMasters/notesMaster1.xml" Id="Rcf4225d2ca1945c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63d19a625ed4f9c" /><Relationship Type="http://schemas.openxmlformats.org/officeDocument/2006/relationships/notesMaster" Target="/ppt/notesMasters/notesMaster1.xml" Id="Rdf409d818a694b1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b7d045908c642f5" /><Relationship Type="http://schemas.openxmlformats.org/officeDocument/2006/relationships/notesMaster" Target="/ppt/notesMasters/notesMaster1.xml" Id="R29a7fa97d8e54f3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f34facb723e4606" /><Relationship Type="http://schemas.openxmlformats.org/officeDocument/2006/relationships/notesMaster" Target="/ppt/notesMasters/notesMaster1.xml" Id="R95658bf7251e4c7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bacebbe79e24a8b" /><Relationship Type="http://schemas.openxmlformats.org/officeDocument/2006/relationships/notesMaster" Target="/ppt/notesMasters/notesMaster1.xml" Id="R9f417cca1e4d48a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95a315165f740e2" /><Relationship Type="http://schemas.openxmlformats.org/officeDocument/2006/relationships/notesMaster" Target="/ppt/notesMasters/notesMaster1.xml" Id="Rb9ca964df995437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002c668e47d4384" /><Relationship Type="http://schemas.openxmlformats.org/officeDocument/2006/relationships/notesMaster" Target="/ppt/notesMasters/notesMaster1.xml" Id="Rdcf8002a6e33420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8109398d36c454c" /><Relationship Type="http://schemas.openxmlformats.org/officeDocument/2006/relationships/notesMaster" Target="/ppt/notesMasters/notesMaster1.xml" Id="R95fb96fbfa1540f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2326b23d632455e" /><Relationship Type="http://schemas.openxmlformats.org/officeDocument/2006/relationships/notesMaster" Target="/ppt/notesMasters/notesMaster1.xml" Id="Rbc5955e077d64f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Welcome back</a:t>
            </a:r>
          </a:p>
          <a:p xmlns:a="http://schemas.openxmlformats.org/drawingml/2006/main">
            <a:r>
              <a:t>[EXPLAIN ONLY]</a:t>
            </a:r>
          </a:p>
          <a:p xmlns:a="http://schemas.openxmlformats.org/drawingml/2006/main">
            <a:r>
              <a:t>Today we’re going to use our phones to communicate with other people. We’ll work with the Phone app, Contacts, and Messages.</a:t>
            </a:r>
          </a:p>
          <a:p xmlns:a="http://schemas.openxmlformats.org/drawingml/2006/main">
            <a:r>
              <a:t>The Phone app handles telephone calls. Contacts is our address book. Messages is where we send and read text messages.</a:t>
            </a:r>
          </a:p>
          <a:p xmlns:a="http://schemas.openxmlformats.org/drawingml/2006/main">
            <a:r>
              <a:t>These apps work together. We can find a person in our address book and then decide whether to call or send a message.</a:t>
            </a:r>
          </a:p>
          <a:p xmlns:a="http://schemas.openxmlformats.org/drawingml/2006/main">
            <a:r>
              <a:t>Last week we saw that your screen might look different from mine. That will happen again today. The names and locations of buttons can vary. Concentrate on what we are trying to do, and we’ll help you find the choices on your phone.</a:t>
            </a:r>
          </a:p>
          <a:p xmlns:a="http://schemas.openxmlformats.org/drawingml/2006/main">
            <a:r>
              <a:t/>
            </a:r>
          </a:p>
          <a:p xmlns:a="http://schemas.openxmlformats.org/drawingml/2006/main">
            <a:r>
              <a:t/>
            </a:r>
          </a:p>
          <a:p xmlns:a="http://schemas.openxmlformats.org/drawingml/2006/main">
            <a:r>
              <a:t>18 slides follow the 18 lecture topics exactly. Revision 2. Use the live phone display for actual controls. Plan 45 minutes of lecture and demos, 10-minute break and 35-minute lab. Review, lab and homework remain in the lecture, without additional slides.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Finding the Phone app</a:t>
            </a:r>
          </a:p>
          <a:p xmlns:a="http://schemas.openxmlformats.org/drawingml/2006/main">
            <a:r>
              <a:t>The Phone app usually has an icon shaped like a telephone handset. You may already have it in the row of favorite apps at the bottom of your Home screen. If you don’t, look in your app drawer.</a:t>
            </a:r>
          </a:p>
          <a:p xmlns:a="http://schemas.openxmlformats.org/drawingml/2006/main">
            <a:r>
              <a:t>[DEMONSTRATE]</a:t>
            </a:r>
          </a:p>
          <a:p xmlns:a="http://schemas.openxmlformats.org/drawingml/2006/main">
            <a:r>
              <a:t/>
            </a:r>
          </a:p>
          <a:p xmlns:a="http://schemas.openxmlformats.org/drawingml/2006/main">
            <a:r>
              <a:t>Find and open Phone. Point out the keypad, recent calls, contacts or favorites, and voicemail where available. Do not tour every option.</a:t>
            </a:r>
          </a:p>
          <a:p xmlns:a="http://schemas.openxmlformats.org/drawingml/2006/main">
            <a:r>
              <a:t/>
            </a:r>
          </a:p>
          <a:p xmlns:a="http://schemas.openxmlformats.org/drawingml/2006/main">
            <a:r>
              <a:t>You might see Keypad, Recents, Favorites, Contacts, or Voicemail. Your phone may use different names or put these choices in a menu.</a:t>
            </a:r>
          </a:p>
          <a:p xmlns:a="http://schemas.openxmlformats.org/drawingml/2006/main">
            <a:r>
              <a:t>[STUDENTS DO]</a:t>
            </a:r>
          </a:p>
          <a:p xmlns:a="http://schemas.openxmlformats.org/drawingml/2006/main">
            <a:r>
              <a:t>Find and open your Phone app. Take a moment to notice the choices on your screen.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Making a call with the keypad</a:t>
            </a:r>
          </a:p>
          <a:p xmlns:a="http://schemas.openxmlformats.org/drawingml/2006/main">
            <a:r>
              <a:t>The keypad works much like the keypad on a traditional telephone. We enter the number and then press the Call button.</a:t>
            </a:r>
          </a:p>
          <a:p xmlns:a="http://schemas.openxmlformats.org/drawingml/2006/main">
            <a:r>
              <a:t>Typing a number does not place the call. The Call button starts it.</a:t>
            </a:r>
          </a:p>
          <a:p xmlns:a="http://schemas.openxmlformats.org/drawingml/2006/main">
            <a:r>
              <a:t>If we enter a wrong digit, we can use the delete or backspace control to remove it.</a:t>
            </a:r>
          </a:p>
          <a:p xmlns:a="http://schemas.openxmlformats.org/drawingml/2006/main">
            <a:r>
              <a:t>[DEMONSTRATE]</a:t>
            </a:r>
          </a:p>
          <a:p xmlns:a="http://schemas.openxmlformats.org/drawingml/2006/main">
            <a:r>
              <a:t/>
            </a:r>
          </a:p>
          <a:p xmlns:a="http://schemas.openxmlformats.org/drawingml/2006/main">
            <a:r>
              <a:t>Open the keypad. Enter a demonstration number without calling. Remove a digit and correct it. Point out Call, then clear the number.</a:t>
            </a:r>
          </a:p>
          <a:p xmlns:a="http://schemas.openxmlformats.org/drawingml/2006/main">
            <a:r>
              <a:t/>
            </a:r>
          </a:p>
          <a:p xmlns:a="http://schemas.openxmlformats.org/drawingml/2006/main">
            <a:r>
              <a:t>[STUDENTS DO]</a:t>
            </a:r>
          </a:p>
          <a:p xmlns:a="http://schemas.openxmlformats.org/drawingml/2006/main">
            <a:r>
              <a:t>Open your keypad and enter a familiar number without pressing Call. Find the delete control, remove the last digit, and put it back. Clear the number when you’re finished.</a:t>
            </a:r>
          </a:p>
          <a:p xmlns:a="http://schemas.openxmlformats.org/drawingml/2006/main">
            <a:r>
              <a:t>We won’t have to type numbers every time. Soon we’ll save people in Contacts so we can find them by name.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 Answering when the phone is locked or unlocked</a:t>
            </a:r>
          </a:p>
          <a:p xmlns:a="http://schemas.openxmlformats.org/drawingml/2006/main">
            <a:r>
              <a:t>An incoming call can look different depending on what you were doing when it arrived.</a:t>
            </a:r>
          </a:p>
          <a:p xmlns:a="http://schemas.openxmlformats.org/drawingml/2006/main">
            <a:r>
              <a:t>If your phone was locked, you may see a call screen that fills the display. It may ask you to swipe an answering control. If you were already using the phone, you may see a smaller notice with Answer and Decline buttons.</a:t>
            </a:r>
          </a:p>
          <a:p xmlns:a="http://schemas.openxmlformats.org/drawingml/2006/main">
            <a:r>
              <a:t>A swipe starts with your finger on the answering control. Keep your finger on the screen and move it in the direction shown. Just tapping a control that expects a swipe may not answer the call.</a:t>
            </a:r>
          </a:p>
          <a:p xmlns:a="http://schemas.openxmlformats.org/drawingml/2006/main">
            <a:r>
              <a:t>There isn’t one swipe direction for every Android phone. Some use upward swiping; others use sideways swiping. Some offer a tap option. Follow the words, arrows, and controls on your own screen.</a:t>
            </a:r>
          </a:p>
          <a:p xmlns:a="http://schemas.openxmlformats.org/drawingml/2006/main">
            <a:r>
              <a:t>You usually do not need to enter your PIN or unlock the phone just to answer an ordinary incoming call. Answering the call does not mean you have unlocked everything else on the phone.</a:t>
            </a:r>
          </a:p>
          <a:p xmlns:a="http://schemas.openxmlformats.org/drawingml/2006/main">
            <a:r>
              <a:t>[DEMONSTRATE]</a:t>
            </a:r>
          </a:p>
          <a:p xmlns:a="http://schemas.openxmlformats.org/drawingml/2006/main">
            <a:r>
              <a:t/>
            </a:r>
          </a:p>
          <a:p xmlns:a="http://schemas.openxmlformats.org/drawingml/2006/main">
            <a:r>
              <a:t>Arrange a call from a second phone. First lock the demonstration phone and show its answering action. End the call. Then leave the phone unlocked with another app open and call it again. Show the Answer control and end the call. Describe the actual controls visible; do not promise that every student has the same ones.</a:t>
            </a:r>
          </a:p>
          <a:p xmlns:a="http://schemas.openxmlformats.org/drawingml/2006/main">
            <a:r>
              <a:t/>
            </a:r>
          </a:p>
          <a:p xmlns:a="http://schemas.openxmlformats.org/drawingml/2006/main">
            <a:r>
              <a:t>Decline means you do not accept the call. If you have voicemail, the caller may be able to leave a message. You are not required to answer an unfamiliar number.</a:t>
            </a:r>
          </a:p>
          <a:p xmlns:a="http://schemas.openxmlformats.org/drawingml/2006/main">
            <a:r>
              <a:t>We’ll practice answering from both situations in the lab.</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 Controls during a call</a:t>
            </a:r>
          </a:p>
          <a:p xmlns:a="http://schemas.openxmlformats.org/drawingml/2006/main">
            <a:r>
              <a:t>Once a call connects, there are several useful controls. Let’s look at them while a demonstration call is active.</a:t>
            </a:r>
          </a:p>
          <a:p xmlns:a="http://schemas.openxmlformats.org/drawingml/2006/main">
            <a:r>
              <a:t>[DEMONSTRATE]</a:t>
            </a:r>
          </a:p>
          <a:p xmlns:a="http://schemas.openxmlformats.org/drawingml/2006/main">
            <a:r>
              <a:t/>
            </a:r>
          </a:p>
          <a:p xmlns:a="http://schemas.openxmlformats.org/drawingml/2006/main">
            <a:r>
              <a:t>Place a controlled call to a prepared helper. Show Speaker, Mute, Keypad, call volume, and End Call as they are explained below.</a:t>
            </a:r>
          </a:p>
          <a:p xmlns:a="http://schemas.openxmlformats.org/drawingml/2006/main">
            <a:r>
              <a:t/>
            </a:r>
          </a:p>
          <a:p xmlns:a="http://schemas.openxmlformats.org/drawingml/2006/main">
            <a:r>
              <a:t>Speaker plays the other person’s voice through the loudspeaker, so we don’t need to hold the phone to our ear. People nearby may hear the conversation too. Tap Speaker again to return to the normal earpiece, if that is how your phone’s control works.</a:t>
            </a:r>
          </a:p>
          <a:p xmlns:a="http://schemas.openxmlformats.org/drawingml/2006/main">
            <a:r>
              <a:t>Mute turns off your microphone. You can still hear the other person, but they can’t hear you. If someone says they can’t hear you, check whether Mute is on. Tap it again to turn your microphone back on.</a:t>
            </a:r>
          </a:p>
          <a:p xmlns:a="http://schemas.openxmlformats.org/drawingml/2006/main">
            <a:r>
              <a:t>Keypad brings up the number buttons while the call stays connected. That is what we use when an automated system says, “Press 1.”</a:t>
            </a:r>
          </a:p>
          <a:p xmlns:a="http://schemas.openxmlformats.org/drawingml/2006/main">
            <a:r>
              <a:t>During a call, the physical volume buttons normally adjust how loudly we hear the call. Remember our see-saw comparison: one end increases the volume and the other decreases it.</a:t>
            </a:r>
          </a:p>
          <a:p xmlns:a="http://schemas.openxmlformats.org/drawingml/2006/main">
            <a:r>
              <a:t>The red End Call button disconnects the call. Going to the Home screen does not necessarily hang up. Use End Call when you’re finished.</a:t>
            </a:r>
          </a:p>
          <a:p xmlns:a="http://schemas.openxmlformats.org/drawingml/2006/main">
            <a:r>
              <a:t>[DEMONSTRATE]</a:t>
            </a:r>
          </a:p>
          <a:p xmlns:a="http://schemas.openxmlformats.org/drawingml/2006/main">
            <a:r>
              <a:t/>
            </a:r>
          </a:p>
          <a:p xmlns:a="http://schemas.openxmlformats.org/drawingml/2006/main">
            <a:r>
              <a:t>Finish the demonstration by tapping End Call and confirming that the call ended.</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 Recent calls</a:t>
            </a:r>
          </a:p>
          <a:p xmlns:a="http://schemas.openxmlformats.org/drawingml/2006/main">
            <a:r>
              <a:t>Your phone keeps a list of recent calls. It can include calls you made, calls you answered, and calls you missed.</a:t>
            </a:r>
          </a:p>
          <a:p xmlns:a="http://schemas.openxmlformats.org/drawingml/2006/main">
            <a:r>
              <a:t>If a person is saved in your contacts, you may see their name. Otherwise you may see a number. Icons or labels can tell us whether a call was incoming, outgoing, or missed.</a:t>
            </a:r>
          </a:p>
          <a:p xmlns:a="http://schemas.openxmlformats.org/drawingml/2006/main">
            <a:r>
              <a:t>[DEMONSTRATE]</a:t>
            </a:r>
          </a:p>
          <a:p xmlns:a="http://schemas.openxmlformats.org/drawingml/2006/main">
            <a:r>
              <a:t/>
            </a:r>
          </a:p>
          <a:p xmlns:a="http://schemas.openxmlformats.org/drawingml/2006/main">
            <a:r>
              <a:t>Open recent calls. Show a known demonstration entry and its details. Point out the call-back action without accidentally placing another call.</a:t>
            </a:r>
          </a:p>
          <a:p xmlns:a="http://schemas.openxmlformats.org/drawingml/2006/main">
            <a:r>
              <a:t/>
            </a:r>
          </a:p>
          <a:p xmlns:a="http://schemas.openxmlformats.org/drawingml/2006/main">
            <a:r>
              <a:t>A missed call means we didn’t answer. It does not mean we must call back. We’ll talk about suspicious calls later today.</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 What is a contact</a:t>
            </a:r>
          </a:p>
          <a:p xmlns:a="http://schemas.openxmlformats.org/drawingml/2006/main">
            <a:r>
              <a:t>A contact is an address-book entry for a person or an organization. It can hold a name, one or more phone numbers, an email address, a street address, and a photograph.</a:t>
            </a:r>
          </a:p>
          <a:p xmlns:a="http://schemas.openxmlformats.org/drawingml/2006/main">
            <a:r>
              <a:t>You don’t have to fill in every blank. A name and telephone number are enough to get started. If a person has both a home number and a mobile number, the labels help us choose the right one.</a:t>
            </a:r>
          </a:p>
          <a:p xmlns:a="http://schemas.openxmlformats.org/drawingml/2006/main">
            <a:r>
              <a:t>A saved contact makes it easier to call or text someone by name. Next week, we’ll use contacts when sharing pictures. Later, an email address saved in a contact can help us address an email.</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8 Phone and Contacts work together</a:t>
            </a:r>
          </a:p>
          <a:p xmlns:a="http://schemas.openxmlformats.org/drawingml/2006/main">
            <a:r>
              <a:t>We often choose the person first and then decide how to communicate.</a:t>
            </a:r>
          </a:p>
          <a:p xmlns:a="http://schemas.openxmlformats.org/drawingml/2006/main">
            <a:r>
              <a:t>[DEMONSTRATE]</a:t>
            </a:r>
          </a:p>
          <a:p xmlns:a="http://schemas.openxmlformats.org/drawingml/2006/main">
            <a:r>
              <a:t/>
            </a:r>
          </a:p>
          <a:p xmlns:a="http://schemas.openxmlformats.org/drawingml/2006/main">
            <a:r>
              <a:t>Open a prepared contact. Point out Call, Message, and Video if available. Show whether Contacts is reached inside Phone or through a separate Contacts app on the demonstration phone.</a:t>
            </a:r>
          </a:p>
          <a:p xmlns:a="http://schemas.openxmlformats.org/drawingml/2006/main">
            <a:r>
              <a:t/>
            </a:r>
          </a:p>
          <a:p xmlns:a="http://schemas.openxmlformats.org/drawingml/2006/main">
            <a:r>
              <a:t>Call starts a telephone call. Message opens a way to send a text. Video, when available, offers video calling. Your phone may not show all three choices.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 Finding a contact</a:t>
            </a:r>
          </a:p>
          <a:p xmlns:a="http://schemas.openxmlformats.org/drawingml/2006/main">
            <a:r>
              <a:t>We can scroll through our address book, but Search is often quicker. Type a few letters of the person’s name and look at the matches.</a:t>
            </a:r>
          </a:p>
          <a:p xmlns:a="http://schemas.openxmlformats.org/drawingml/2006/main">
            <a:r>
              <a:t>[DEMONSTRATE]</a:t>
            </a:r>
          </a:p>
          <a:p xmlns:a="http://schemas.openxmlformats.org/drawingml/2006/main">
            <a:r>
              <a:t/>
            </a:r>
          </a:p>
          <a:p xmlns:a="http://schemas.openxmlformats.org/drawingml/2006/main">
            <a:r>
              <a:t>Find a contact by scrolling, then find the same person with Search.</a:t>
            </a:r>
          </a:p>
          <a:p xmlns:a="http://schemas.openxmlformats.org/drawingml/2006/main">
            <a:r>
              <a:t/>
            </a:r>
          </a:p>
          <a:p xmlns:a="http://schemas.openxmlformats.org/drawingml/2006/main">
            <a:r>
              <a:t>[STUDENTS DO]</a:t>
            </a:r>
          </a:p>
          <a:p xmlns:a="http://schemas.openxmlformats.org/drawingml/2006/main">
            <a:r>
              <a:t>Find someone already saved in your contacts. Try Search if you have several entries. Don’t place a call yet. If your address book is empty, watch this demonstration; you’ll add someone shortly.</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 Creating a contact</a:t>
            </a:r>
          </a:p>
          <a:p xmlns:a="http://schemas.openxmlformats.org/drawingml/2006/main">
            <a:r>
              <a:t>You brought information for three people. We’ll create one contact together now and finish the others in the lab.</a:t>
            </a:r>
          </a:p>
          <a:p xmlns:a="http://schemas.openxmlformats.org/drawingml/2006/main">
            <a:r>
              <a:t>First look for Add Contact, Create Contact, or a plus sign. Then enter the person’s name and telephone number. Add an email address if you have it.</a:t>
            </a:r>
          </a:p>
          <a:p xmlns:a="http://schemas.openxmlformats.org/drawingml/2006/main">
            <a:r>
              <a:t>If the phone asks where to save the contact, pause and notice the choice. It may offer a Google account, the phone itself, or another account. We’ll help you choose the intended address book; we don’t need to change your account setup today.</a:t>
            </a:r>
          </a:p>
          <a:p xmlns:a="http://schemas.openxmlformats.org/drawingml/2006/main">
            <a:r>
              <a:t>[DEMONSTRATE]</a:t>
            </a:r>
          </a:p>
          <a:p xmlns:a="http://schemas.openxmlformats.org/drawingml/2006/main">
            <a:r>
              <a:t/>
            </a:r>
          </a:p>
          <a:p xmlns:a="http://schemas.openxmlformats.org/drawingml/2006/main">
            <a:r>
              <a:t>Create a prepared sample contact. Show name, number, email, any save-location choice, and Save. Search for the new contact afterward.</a:t>
            </a:r>
          </a:p>
          <a:p xmlns:a="http://schemas.openxmlformats.org/drawingml/2006/main">
            <a:r>
              <a:t/>
            </a:r>
          </a:p>
          <a:p xmlns:a="http://schemas.openxmlformats.org/drawingml/2006/main">
            <a:r>
              <a:t>Save is the important last step. After saving, finding the person again confirms that the entry is there.</a:t>
            </a:r>
          </a:p>
          <a:p xmlns:a="http://schemas.openxmlformats.org/drawingml/2006/main">
            <a:r>
              <a:t>[STUDENTS DO]</a:t>
            </a:r>
          </a:p>
          <a:p xmlns:a="http://schemas.openxmlformats.org/drawingml/2006/main">
            <a:r>
              <a:t>Create one contact using the information you brought. If that person is already saved, check the existing entry rather than creating a duplicate. Save it and find it again.</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11 Editing a contact</a:t>
            </a:r>
          </a:p>
          <a:p xmlns:a="http://schemas.openxmlformats.org/drawingml/2006/main">
            <a:r>
              <a:t>If someone changes their number, or we make a typing mistake, we can edit the entry. We don’t have to delete it and start over.</a:t>
            </a:r>
          </a:p>
          <a:p xmlns:a="http://schemas.openxmlformats.org/drawingml/2006/main">
            <a:r>
              <a:t>[DEMONSTRATE]</a:t>
            </a:r>
          </a:p>
          <a:p xmlns:a="http://schemas.openxmlformats.org/drawingml/2006/main">
            <a:r>
              <a:t/>
            </a:r>
          </a:p>
          <a:p xmlns:a="http://schemas.openxmlformats.org/drawingml/2006/main">
            <a:r>
              <a:t>Open the sample contact, choose Edit, add or correct information, and save.</a:t>
            </a:r>
          </a:p>
          <a:p xmlns:a="http://schemas.openxmlformats.org/drawingml/2006/main">
            <a:r>
              <a:t/>
            </a:r>
          </a:p>
          <a:p xmlns:a="http://schemas.openxmlformats.org/drawingml/2006/main">
            <a:r>
              <a:t>[STUDENTS DO]</a:t>
            </a:r>
          </a:p>
          <a:p xmlns:a="http://schemas.openxmlformats.org/drawingml/2006/main">
            <a:r>
              <a:t>Open your contact and find Edit. Correct information only if it needs correcting. Save any changes. If you haven’t changed anything, return to the contact without making a change.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12 Adding a contact photo</a:t>
            </a:r>
          </a:p>
          <a:p xmlns:a="http://schemas.openxmlformats.org/drawingml/2006/main">
            <a:r>
              <a:t>A photo can make a contact easier to recognize. It may appear when that person calls, depending on your phone and settings.</a:t>
            </a:r>
          </a:p>
          <a:p xmlns:a="http://schemas.openxmlformats.org/drawingml/2006/main">
            <a:r>
              <a:t>You may be offered a choice to take a new picture or use one you already have.</a:t>
            </a:r>
          </a:p>
          <a:p xmlns:a="http://schemas.openxmlformats.org/drawingml/2006/main">
            <a:r>
              <a:t>[DEMONSTRATE]</a:t>
            </a:r>
          </a:p>
          <a:p xmlns:a="http://schemas.openxmlformats.org/drawingml/2006/main">
            <a:r>
              <a:t/>
            </a:r>
          </a:p>
          <a:p xmlns:a="http://schemas.openxmlformats.org/drawingml/2006/main">
            <a:r>
              <a:t>Briefly show the photo option in the sample contact. Use a prepared existing picture and save if convenient. Keep this demonstration short.</a:t>
            </a:r>
          </a:p>
          <a:p xmlns:a="http://schemas.openxmlformats.org/drawingml/2006/main">
            <a:r>
              <a:t/>
            </a:r>
          </a:p>
          <a:p xmlns:a="http://schemas.openxmlformats.org/drawingml/2006/main">
            <a:r>
              <a:t>Adding a photo is optional today. We’ll work more with pictures in our next class.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13 Individual ringtones</a:t>
            </a:r>
          </a:p>
          <a:p xmlns:a="http://schemas.openxmlformats.org/drawingml/2006/main">
            <a:r>
              <a:t>Last week we talked about sound and volume. Some phones also let us give a particular contact a different ringtone. That can help us recognize a family member’s call before looking at the screen.</a:t>
            </a:r>
          </a:p>
          <a:p xmlns:a="http://schemas.openxmlformats.org/drawingml/2006/main">
            <a:r>
              <a:t>[DEMONSTRATE]</a:t>
            </a:r>
          </a:p>
          <a:p xmlns:a="http://schemas.openxmlformats.org/drawingml/2006/main">
            <a:r>
              <a:t/>
            </a:r>
          </a:p>
          <a:p xmlns:a="http://schemas.openxmlformats.org/drawingml/2006/main">
            <a:r>
              <a:t>Show the contact ringtone option if available, choose a demonstration ringtone, and save as needed. Explain that the option may be in a menu or another location.</a:t>
            </a:r>
          </a:p>
          <a:p xmlns:a="http://schemas.openxmlformats.org/drawingml/2006/main">
            <a:r>
              <a:t/>
            </a:r>
          </a:p>
          <a:p xmlns:a="http://schemas.openxmlformats.org/drawingml/2006/main">
            <a:r>
              <a:t>This is optional. You can explore it in the lab after you finish the main activities.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14 Calling from Contacts</a:t>
            </a:r>
          </a:p>
          <a:p xmlns:a="http://schemas.openxmlformats.org/drawingml/2006/main">
            <a:r>
              <a:t>With the keypad, we start with a number. With Contacts, we start with a person.</a:t>
            </a:r>
          </a:p>
          <a:p xmlns:a="http://schemas.openxmlformats.org/drawingml/2006/main">
            <a:r>
              <a:t>[DEMONSTRATE]</a:t>
            </a:r>
          </a:p>
          <a:p xmlns:a="http://schemas.openxmlformats.org/drawingml/2006/main">
            <a:r>
              <a:t/>
            </a:r>
          </a:p>
          <a:p xmlns:a="http://schemas.openxmlformats.org/drawingml/2006/main">
            <a:r>
              <a:t>Open the prepared helper’s contact and show the Call action. Make a brief arranged call and end it.</a:t>
            </a:r>
          </a:p>
          <a:p xmlns:a="http://schemas.openxmlformats.org/drawingml/2006/main">
            <a:r>
              <a:t/>
            </a:r>
          </a:p>
          <a:p xmlns:a="http://schemas.openxmlformats.org/drawingml/2006/main">
            <a:r>
              <a:t>For people we call regularly, finding their name is usually easier than typing their number.</a:t>
            </a:r>
          </a:p>
          <a:p xmlns:a="http://schemas.openxmlformats.org/drawingml/2006/main">
            <a:r>
              <a:t>[STUDENTS DO]</a:t>
            </a:r>
          </a:p>
          <a:p xmlns:a="http://schemas.openxmlformats.org/drawingml/2006/main">
            <a:r>
              <a:t>Open a saved contact and locate Call. Don’t call them now; we’ll use arranged practice partners in the lab.</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15 Text messaging</a:t>
            </a:r>
          </a:p>
          <a:p xmlns:a="http://schemas.openxmlformats.org/drawingml/2006/main">
            <a:r>
              <a:t>A text message is a written message sent to someone’s phone. The other person can read it and reply when they’re available. We don’t have to be on the phone together at the same moment.</a:t>
            </a:r>
          </a:p>
          <a:p xmlns:a="http://schemas.openxmlformats.org/drawingml/2006/main">
            <a:r>
              <a:t>Let’s start with a person we already saved. Open their contact and choose Message. If there are several numbers, choose the number that receives their texts, usually their mobile number.</a:t>
            </a:r>
          </a:p>
          <a:p xmlns:a="http://schemas.openxmlformats.org/drawingml/2006/main">
            <a:r>
              <a:t>[DEMONSTRATE]</a:t>
            </a:r>
          </a:p>
          <a:p xmlns:a="http://schemas.openxmlformats.org/drawingml/2006/main">
            <a:r>
              <a:t/>
            </a:r>
          </a:p>
          <a:p xmlns:a="http://schemas.openxmlformats.org/drawingml/2006/main">
            <a:r>
              <a:t>Open the prepared helper’s contact and choose Message. Show the recipient, the writing area, and the Send control. Type a short arranged message, check the recipient, and send it.</a:t>
            </a:r>
          </a:p>
          <a:p xmlns:a="http://schemas.openxmlformats.org/drawingml/2006/main">
            <a:r>
              <a:t/>
            </a:r>
          </a:p>
          <a:p xmlns:a="http://schemas.openxmlformats.org/drawingml/2006/main">
            <a:r>
              <a:t>Tap the writing area to bring up the keyboard. Type your message, then look it over. Check both the words and the recipient before pressing Send. Send may look like an arrow or a paper airplane, or it may be labeled.</a:t>
            </a:r>
          </a:p>
          <a:p xmlns:a="http://schemas.openxmlformats.org/drawingml/2006/main">
            <a:r>
              <a:t>Typing doesn’t send the message. Pressing Send does. Returning Home doesn’t necessarily send it either.</a:t>
            </a:r>
          </a:p>
          <a:p xmlns:a="http://schemas.openxmlformats.org/drawingml/2006/main">
            <a:r>
              <a:t>You can also start directly in the Messages app. Its icon and name can vary. Look for the app you normally use for text messages.</a:t>
            </a:r>
          </a:p>
          <a:p xmlns:a="http://schemas.openxmlformats.org/drawingml/2006/main">
            <a:r>
              <a:t>[DEMONSTRATE]</a:t>
            </a:r>
          </a:p>
          <a:p xmlns:a="http://schemas.openxmlformats.org/drawingml/2006/main">
            <a:r>
              <a:t/>
            </a:r>
          </a:p>
          <a:p xmlns:a="http://schemas.openxmlformats.org/drawingml/2006/main">
            <a:r>
              <a:t>Open Messages. Show the conversation list and Start chat, New message, or the equivalent. Select a saved contact by name. Explain that an unsaved number can also be entered. Return to the helper’s conversation.</a:t>
            </a:r>
          </a:p>
          <a:p xmlns:a="http://schemas.openxmlformats.org/drawingml/2006/main">
            <a:r>
              <a:t/>
            </a:r>
          </a:p>
          <a:p xmlns:a="http://schemas.openxmlformats.org/drawingml/2006/main">
            <a:r>
              <a:t>A conversation keeps the messages between you and that person together. You’ll see what you sent and what they sent back. Look at the sender’s name or number before replying.</a:t>
            </a:r>
          </a:p>
          <a:p xmlns:a="http://schemas.openxmlformats.org/drawingml/2006/main">
            <a:r>
              <a:t>When a new message arrives, you may get a notification. You can open it from the notification or open Messages and find the conversation. If your phone asks you to unlock first, unlock it normally.</a:t>
            </a:r>
          </a:p>
          <a:p xmlns:a="http://schemas.openxmlformats.org/drawingml/2006/main">
            <a:r>
              <a:t>[DEMONSTRATE]</a:t>
            </a:r>
          </a:p>
          <a:p xmlns:a="http://schemas.openxmlformats.org/drawingml/2006/main">
            <a:r>
              <a:t/>
            </a:r>
          </a:p>
          <a:p xmlns:a="http://schemas.openxmlformats.org/drawingml/2006/main">
            <a:r>
              <a:t>Have the helper reply. Open the message, read it, type a reply in the same conversation, and send. Point out how incoming and outgoing messages are displayed on this phone.</a:t>
            </a:r>
          </a:p>
          <a:p xmlns:a="http://schemas.openxmlformats.org/drawingml/2006/main">
            <a:r>
              <a:t/>
            </a:r>
          </a:p>
          <a:p xmlns:a="http://schemas.openxmlformats.org/drawingml/2006/main">
            <a:r>
              <a:t>For today we’ll practice a short message to one person. Sharing pictures comes next week. We don’t need to change messaging settings or learn all the different messaging services today.</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16 Spam calls and scam texts</a:t>
            </a:r>
          </a:p>
          <a:p xmlns:a="http://schemas.openxmlformats.org/drawingml/2006/main">
            <a:r>
              <a:t>Now that we can answer calls and read messages, we need to decide which ones deserve our attention.</a:t>
            </a:r>
          </a:p>
          <a:p xmlns:a="http://schemas.openxmlformats.org/drawingml/2006/main">
            <a:r>
              <a:t>Spam is unwanted contact, often advertising or repeated nuisance messages. A scam tries to trick us into giving away money, personal information, or access to an account.</a:t>
            </a:r>
          </a:p>
          <a:p xmlns:a="http://schemas.openxmlformats.org/drawingml/2006/main">
            <a:r>
              <a:t>A scam might claim a package can’t be delivered, a bill is overdue, or an account will be closed. It might pretend to be a bank, a government office, or a family member who needs urgent help.</a:t>
            </a:r>
          </a:p>
          <a:p xmlns:a="http://schemas.openxmlformats.org/drawingml/2006/main">
            <a:r>
              <a:t>The pressure to act immediately is a reason to pause. Don’t use an unexpected message’s link or telephone number to check its story. Open the organization’s usual app or use a number you already know is correct.</a:t>
            </a:r>
          </a:p>
          <a:p xmlns:a="http://schemas.openxmlformats.org/drawingml/2006/main">
            <a:r>
              <a:t>The name or number on a call screen is not proof of who is calling. Scammers can disguise caller information. A familiar name also does not make an unusual request automatically safe.</a:t>
            </a:r>
          </a:p>
          <a:p xmlns:a="http://schemas.openxmlformats.org/drawingml/2006/main">
            <a:r>
              <a:t>Don’t give a caller your password, PIN, or a security code sent to your phone. If a caller asks for those things, hang up and check through a trusted contact method.</a:t>
            </a:r>
          </a:p>
          <a:p xmlns:a="http://schemas.openxmlformats.org/drawingml/2006/main">
            <a:r>
              <a:t>You can let an unfamiliar call go to voicemail. If you answer and become uncomfortable, you can end the call. You don’t need permission from the caller.</a:t>
            </a:r>
          </a:p>
          <a:p xmlns:a="http://schemas.openxmlformats.org/drawingml/2006/main">
            <a:r>
              <a:t>[EXPLAIN ONLY]</a:t>
            </a:r>
          </a:p>
          <a:p xmlns:a="http://schemas.openxmlformats.org/drawingml/2006/main">
            <a:r>
              <a:t>Use two spoken examples: an unexpected package text asking for payment through a link, and an urgent caller claiming to be a bank and asking for a security code. Ask students what they would do. Emphasize pausing and checking independently.</a:t>
            </a:r>
          </a:p>
          <a:p xmlns:a="http://schemas.openxmlformats.org/drawingml/2006/main">
            <a:r>
              <a:t>[DEMONSTRATE]</a:t>
            </a:r>
          </a:p>
          <a:p xmlns:a="http://schemas.openxmlformats.org/drawingml/2006/main">
            <a:r>
              <a:t/>
            </a:r>
          </a:p>
          <a:p xmlns:a="http://schemas.openxmlformats.org/drawingml/2006/main">
            <a:r>
              <a:t>Use a prepared screenshot or harmless demonstration entry to show where Block and Report spam may appear in Phone and Messages. Explain that locations and wording vary. Do not block a student or helper, report an innocent contact, or open a real suspicious link.</a:t>
            </a:r>
          </a:p>
          <a:p xmlns:a="http://schemas.openxmlformats.org/drawingml/2006/main">
            <a:r>
              <a:t/>
            </a:r>
          </a:p>
          <a:p xmlns:a="http://schemas.openxmlformats.org/drawingml/2006/main">
            <a:r>
              <a:t>Blocking can stop that number from contacting you through the relevant service. Reporting spam helps the service identify unwanted contact. It doesn’t guarantee that every future scam will be caught, and scammers may use another number.</a:t>
            </a:r>
          </a:p>
          <a:p xmlns:a="http://schemas.openxmlformats.org/drawingml/2006/main">
            <a:r>
              <a:t>We’ll return to broader phone safety in Class 6. These call and text habits are useful starting today.</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17 Voicemail</a:t>
            </a:r>
          </a:p>
          <a:p xmlns:a="http://schemas.openxmlformats.org/drawingml/2006/main">
            <a:r>
              <a:t>Voicemail lets someone leave a recorded message when you don’t answer. It gives us a chance to listen later.</a:t>
            </a:r>
          </a:p>
          <a:p xmlns:a="http://schemas.openxmlformats.org/drawingml/2006/main">
            <a:r>
              <a:t>Some phones show messages in a list. That is often called Visual Voicemail. Other systems require calling a voicemail number and following spoken instructions.</a:t>
            </a:r>
          </a:p>
          <a:p xmlns:a="http://schemas.openxmlformats.org/drawingml/2006/main">
            <a:r>
              <a:t>[DEMONSTRATE]</a:t>
            </a:r>
          </a:p>
          <a:p xmlns:a="http://schemas.openxmlformats.org/drawingml/2006/main">
            <a:r>
              <a:t/>
            </a:r>
          </a:p>
          <a:p xmlns:a="http://schemas.openxmlformats.org/drawingml/2006/main">
            <a:r>
              <a:t>Show the voicemail location or access method on the demonstration phone. Use a prepared message if available. Point out listening and any playback controls. Do not delete a personal message for demonstration.</a:t>
            </a:r>
          </a:p>
          <a:p xmlns:a="http://schemas.openxmlformats.org/drawingml/2006/main">
            <a:r>
              <a:t/>
            </a:r>
          </a:p>
          <a:p xmlns:a="http://schemas.openxmlformats.org/drawingml/2006/main">
            <a:r>
              <a:t>Your phone company helps determine how voicemail works. Today we want to know what it is and where to look. If yours needs setup or a forgotten voicemail PIN, we’ll note that for individual help.</a:t>
            </a:r>
          </a:p>
          <a:p xmlns:a="http://schemas.openxmlformats.org/drawingml/2006/main">
            <a:r>
              <a:t>A voicemail message can also contain a scam. Use the same habit: check an unexpected request through a number you trust.</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18 Introducing video calls</a:t>
            </a:r>
          </a:p>
          <a:p xmlns:a="http://schemas.openxmlformats.org/drawingml/2006/main">
            <a:r>
              <a:t>A video call lets people see and hear each other using their phones’ cameras and microphones.</a:t>
            </a:r>
          </a:p>
          <a:p xmlns:a="http://schemas.openxmlformats.org/drawingml/2006/main">
            <a:r>
              <a:t>Some phones show Video in Phone or Contacts. The service behind that button can vary, and both people need compatible ways to make the call. Seeing a Video button doesn’t tell us that it will work with every person.</a:t>
            </a:r>
          </a:p>
          <a:p xmlns:a="http://schemas.openxmlformats.org/drawingml/2006/main">
            <a:r>
              <a:t>[DEMONSTRATE]</a:t>
            </a:r>
          </a:p>
          <a:p xmlns:a="http://schemas.openxmlformats.org/drawingml/2006/main">
            <a:r>
              <a:t>[/StartDemonstration]</a:t>
            </a:r>
          </a:p>
          <a:p xmlns:a="http://schemas.openxmlformats.org/drawingml/2006/main">
            <a:r>
              <a:t>If a compatible call has been arranged in advance and time permits, make a short video call. Show the front camera, microphone mute, camera on or off, switching cameras, and ending the call. Otherwise point out the option without attempting setup during class.</a:t>
            </a:r>
          </a:p>
          <a:p xmlns:a="http://schemas.openxmlformats.org/drawingml/2006/main">
            <a:r>
              <a:t>[/EndDemonstration]</a:t>
            </a:r>
          </a:p>
          <a:p xmlns:a="http://schemas.openxmlformats.org/drawingml/2006/main">
            <a:r>
              <a:t>We discovered the front camera in Class 1. Video calling is another use for it. Video calls generally use an internet connection, through Wi-Fi or cellular data, and can use a substantial amount of data.</a:t>
            </a:r>
          </a:p>
          <a:p xmlns:a="http://schemas.openxmlformats.org/drawingml/2006/main">
            <a:r>
              <a:t>This is an introduction today. We’ll keep our main practice focused on calls, contacts, and text messages.</a:t>
            </a:r>
          </a:p>
          <a:p xmlns:a="http://schemas.openxmlformats.org/drawingml/2006/main">
            <a:r>
              <a:t/>
            </a:r>
          </a:p>
          <a:p xmlns:a="http://schemas.openxmlformats.org/drawingml/2006/main">
            <a:r>
              <a:t/>
            </a:r>
          </a:p>
          <a:p xmlns:a="http://schemas.openxmlformats.org/drawingml/2006/main">
            <a:r>
              <a:t>After this topic, use the review questions, ten-minute break and lab from the lecture. Core lab: complete three contacts; answer arranged calls locked and unlocked; call controls; short text and reply; scam discussion. Optional photo, ringtone and voicemail. Homework: arranged call/text, charged phone and a photo for Class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94cf33415f6419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5bd7fab47574d06" /><Relationship Type="http://schemas.openxmlformats.org/officeDocument/2006/relationships/slideLayout" Target="/ppt/slideLayouts/slideLayout1.xml" Id="Rc0227f7c17e9434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227f7c17e9434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c2b11a670a34104" /><Relationship Type="http://schemas.openxmlformats.org/officeDocument/2006/relationships/image" Target="/ppt/media/image.png" Id="R36870560eee649c0" /><Relationship Type="http://schemas.openxmlformats.org/officeDocument/2006/relationships/notesSlide" Target="/ppt/notesSlides/notesSlide1.xml" Id="Rf55ee5c48962433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84811fdcbd148a5" /><Relationship Type="http://schemas.openxmlformats.org/officeDocument/2006/relationships/image" Target="/ppt/media/image2.png" Id="Rc403039a58d348f3" /><Relationship Type="http://schemas.openxmlformats.org/officeDocument/2006/relationships/notesSlide" Target="/ppt/notesSlides/notesSlide2.xml" Id="R14f4c39df50d435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f897d320d1c4d1f" /><Relationship Type="http://schemas.openxmlformats.org/officeDocument/2006/relationships/image" Target="/ppt/media/image3.png" Id="R7d8f4af1db834af6" /><Relationship Type="http://schemas.openxmlformats.org/officeDocument/2006/relationships/notesSlide" Target="/ppt/notesSlides/notesSlide3.xml" Id="R2c76ef6be1b3469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efe54eb78924047" /><Relationship Type="http://schemas.openxmlformats.org/officeDocument/2006/relationships/image" Target="/ppt/media/image4.png" Id="R68389f7fa5b04e01" /><Relationship Type="http://schemas.openxmlformats.org/officeDocument/2006/relationships/notesSlide" Target="/ppt/notesSlides/notesSlide4.xml" Id="R98d0a3ac7b2b473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2cabb59f98640fe" /><Relationship Type="http://schemas.openxmlformats.org/officeDocument/2006/relationships/image" Target="/ppt/media/image5.png" Id="R1fa33a47629f4110" /><Relationship Type="http://schemas.openxmlformats.org/officeDocument/2006/relationships/notesSlide" Target="/ppt/notesSlides/notesSlide5.xml" Id="Rca67da818a1149f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3e21669ef754d24" /><Relationship Type="http://schemas.openxmlformats.org/officeDocument/2006/relationships/image" Target="/ppt/media/image6.png" Id="R42351acfe3314e77" /><Relationship Type="http://schemas.openxmlformats.org/officeDocument/2006/relationships/notesSlide" Target="/ppt/notesSlides/notesSlide6.xml" Id="Rb2003d585c18484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42eb7c6e2024b59" /><Relationship Type="http://schemas.openxmlformats.org/officeDocument/2006/relationships/image" Target="/ppt/media/image7.png" Id="Re50be78331204f9d" /><Relationship Type="http://schemas.openxmlformats.org/officeDocument/2006/relationships/notesSlide" Target="/ppt/notesSlides/notesSlide7.xml" Id="R420d0b149b34459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cb52d1129a148b3" /><Relationship Type="http://schemas.openxmlformats.org/officeDocument/2006/relationships/image" Target="/ppt/media/image8.png" Id="Rd84dc9d05fc7434d" /><Relationship Type="http://schemas.openxmlformats.org/officeDocument/2006/relationships/notesSlide" Target="/ppt/notesSlides/notesSlide8.xml" Id="R14c35d2233f64e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5afaf813ba6419f" /><Relationship Type="http://schemas.openxmlformats.org/officeDocument/2006/relationships/image" Target="/ppt/media/image9.png" Id="R6d2b6a59a7b04f15" /><Relationship Type="http://schemas.openxmlformats.org/officeDocument/2006/relationships/notesSlide" Target="/ppt/notesSlides/notesSlide9.xml" Id="Ra303f0c2d662435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55790a625a14cbd" /><Relationship Type="http://schemas.openxmlformats.org/officeDocument/2006/relationships/image" Target="/ppt/media/image10.png" Id="R970cba486e2542b3" /><Relationship Type="http://schemas.openxmlformats.org/officeDocument/2006/relationships/notesSlide" Target="/ppt/notesSlides/notesSlide10.xml" Id="R5e72c4cb0f254be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9b5f917062e4bd4" /><Relationship Type="http://schemas.openxmlformats.org/officeDocument/2006/relationships/image" Target="/ppt/media/image11.png" Id="Rb16c4a12c4ee4f39" /><Relationship Type="http://schemas.openxmlformats.org/officeDocument/2006/relationships/notesSlide" Target="/ppt/notesSlides/notesSlide11.xml" Id="R5e77a0ad370f45e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d48b7ccbae74d5c" /><Relationship Type="http://schemas.openxmlformats.org/officeDocument/2006/relationships/image" Target="/ppt/media/image12.png" Id="R057615a1a2f24175" /><Relationship Type="http://schemas.openxmlformats.org/officeDocument/2006/relationships/notesSlide" Target="/ppt/notesSlides/notesSlide12.xml" Id="R466df8290d814d6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eba220aaafc418e" /><Relationship Type="http://schemas.openxmlformats.org/officeDocument/2006/relationships/image" Target="/ppt/media/image13.png" Id="R5adae6805eac4ba0" /><Relationship Type="http://schemas.openxmlformats.org/officeDocument/2006/relationships/notesSlide" Target="/ppt/notesSlides/notesSlide13.xml" Id="R164886b08c314cc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068d02b25cc4db5" /><Relationship Type="http://schemas.openxmlformats.org/officeDocument/2006/relationships/image" Target="/ppt/media/image14.png" Id="R9454825af2dc4891" /><Relationship Type="http://schemas.openxmlformats.org/officeDocument/2006/relationships/notesSlide" Target="/ppt/notesSlides/notesSlide14.xml" Id="R91b1832b51c740b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5313a7b169c43f6" /><Relationship Type="http://schemas.openxmlformats.org/officeDocument/2006/relationships/image" Target="/ppt/media/image15.png" Id="R9c82bbe090c24b12" /><Relationship Type="http://schemas.openxmlformats.org/officeDocument/2006/relationships/notesSlide" Target="/ppt/notesSlides/notesSlide15.xml" Id="R7b976086532c4a0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ed5995145ce94e9c" /><Relationship Type="http://schemas.openxmlformats.org/officeDocument/2006/relationships/image" Target="/ppt/media/image16.png" Id="R158f5a859f5b47a9" /><Relationship Type="http://schemas.openxmlformats.org/officeDocument/2006/relationships/notesSlide" Target="/ppt/notesSlides/notesSlide16.xml" Id="R9a1a2dc1665c430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b741926fc034c9a" /><Relationship Type="http://schemas.openxmlformats.org/officeDocument/2006/relationships/image" Target="/ppt/media/image17.png" Id="R7a2c5655e1e94c40" /><Relationship Type="http://schemas.openxmlformats.org/officeDocument/2006/relationships/notesSlide" Target="/ppt/notesSlides/notesSlide17.xml" Id="R87005d71615f437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27250df801349a7" /><Relationship Type="http://schemas.openxmlformats.org/officeDocument/2006/relationships/image" Target="/ppt/media/image18.png" Id="R0f2412c29a3a4134" /><Relationship Type="http://schemas.openxmlformats.org/officeDocument/2006/relationships/notesSlide" Target="/ppt/notesSlides/notesSlide18.xml" Id="R5dd343130ff8433c"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36870560eee649c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6C8DE49-C7AD-40BE-B0B7-7B6EF51C51C0}"/>
              </a:ext>
            </a:extLst>
          </p:cNvPr>
          <p:cNvSpPr>
            <a:spLocks xmlns:a="http://schemas.openxmlformats.org/drawingml/2006/main" noGrp="1"/>
          </p:cNvSpPr>
          <p:nvPr/>
        </p:nvSpPr>
        <p:spPr>
          <a:xfrm xmlns:a="http://schemas.openxmlformats.org/drawingml/2006/main">
            <a:off x="628650" y="1304925"/>
            <a:ext cx="7239000" cy="1447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75" b="1">
                <a:solidFill>
                  <a:srgbClr val="174C35"/>
                </a:solidFill>
                <a:latin typeface="Aptos Display"/>
                <a:ea typeface="Aptos Display"/>
                <a:cs typeface="Aptos Display"/>
              </a:defRPr>
            </a:pPr>
            <a:r>
              <a:rPr sz="4275" b="1">
                <a:solidFill>
                  <a:srgbClr val="174C35"/>
                </a:solidFill>
                <a:latin typeface="Aptos Display"/>
                <a:ea typeface="Aptos Display"/>
                <a:cs typeface="Aptos Display"/>
              </a:rPr>
              <a:t>Android for</a:t>
            </a:r>
          </a:p>
          <a:p xmlns:a="http://schemas.openxmlformats.org/drawingml/2006/main">
            <a:pPr>
              <a:defRPr sz="4275" b="1">
                <a:solidFill>
                  <a:srgbClr val="174C35"/>
                </a:solidFill>
                <a:latin typeface="Aptos Display"/>
                <a:ea typeface="Aptos Display"/>
                <a:cs typeface="Aptos Display"/>
              </a:defRPr>
            </a:pPr>
            <a:r>
              <a:rPr sz="4275" b="1">
                <a:solidFill>
                  <a:srgbClr val="174C35"/>
                </a:solidFill>
                <a:latin typeface="Aptos Display"/>
                <a:ea typeface="Aptos Display"/>
                <a:cs typeface="Aptos Display"/>
              </a:rPr>
              <a:t>Absolute Beginners</a:t>
            </a:r>
          </a:p>
        </p:txBody>
      </p:sp>
      <p:sp>
        <p:nvSpPr>
          <p:cNvPr id="3" name="">
            <a:extLst xmlns:a="http://schemas.openxmlformats.org/drawingml/2006/main">
              <a:ext uri="{FF2B5EF4-FFF2-40B4-BE49-F238E27FC236}">
                <a16:creationId xmlns:a16="http://schemas.microsoft.com/office/drawing/2014/main" id="{DDB2A963-8091-46D4-930E-6779615C3903}"/>
              </a:ext>
            </a:extLst>
          </p:cNvPr>
          <p:cNvSpPr>
            <a:spLocks xmlns:a="http://schemas.openxmlformats.org/drawingml/2006/main" noGrp="1"/>
          </p:cNvSpPr>
          <p:nvPr/>
        </p:nvSpPr>
        <p:spPr>
          <a:xfrm xmlns:a="http://schemas.openxmlformats.org/drawingml/2006/main">
            <a:off x="647700" y="3067050"/>
            <a:ext cx="704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174C35"/>
                </a:solidFill>
                <a:latin typeface="Aptos Display"/>
                <a:ea typeface="Aptos Display"/>
                <a:cs typeface="Aptos Display"/>
              </a:defRPr>
            </a:pPr>
            <a:r>
              <a:rPr sz="2925" b="1">
                <a:solidFill>
                  <a:srgbClr val="174C35"/>
                </a:solidFill>
                <a:latin typeface="Aptos Display"/>
                <a:ea typeface="Aptos Display"/>
                <a:cs typeface="Aptos Display"/>
              </a:rPr>
              <a:t>Welcome to Class 3</a:t>
            </a:r>
          </a:p>
        </p:txBody>
      </p:sp>
      <p:sp>
        <p:nvSpPr>
          <p:cNvPr id="4" name="">
            <a:extLst xmlns:a="http://schemas.openxmlformats.org/drawingml/2006/main">
              <a:ext uri="{FF2B5EF4-FFF2-40B4-BE49-F238E27FC236}">
                <a16:creationId xmlns:a16="http://schemas.microsoft.com/office/drawing/2014/main" id="{D4B00D7D-0F74-4065-9F58-EA5390667FB5}"/>
              </a:ext>
            </a:extLst>
          </p:cNvPr>
          <p:cNvSpPr>
            <a:spLocks xmlns:a="http://schemas.openxmlformats.org/drawingml/2006/main" noGrp="1"/>
          </p:cNvSpPr>
          <p:nvPr/>
        </p:nvSpPr>
        <p:spPr>
          <a:xfrm xmlns:a="http://schemas.openxmlformats.org/drawingml/2006/main">
            <a:off x="647700" y="3790950"/>
            <a:ext cx="70294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23A63"/>
                </a:solidFill>
                <a:latin typeface="Aptos Display"/>
                <a:ea typeface="Aptos Display"/>
                <a:cs typeface="Aptos Display"/>
              </a:defRPr>
            </a:pPr>
            <a:r>
              <a:rPr sz="2700" b="1">
                <a:solidFill>
                  <a:srgbClr val="123A63"/>
                </a:solidFill>
                <a:latin typeface="Aptos Display"/>
                <a:ea typeface="Aptos Display"/>
                <a:cs typeface="Aptos Display"/>
              </a:rPr>
              <a:t>Calling, Texting and Contacts</a:t>
            </a:r>
          </a:p>
        </p:txBody>
      </p:sp>
      <p:sp>
        <p:nvSpPr>
          <p:cNvPr id="5" name="">
            <a:extLst xmlns:a="http://schemas.openxmlformats.org/drawingml/2006/main">
              <a:ext uri="{FF2B5EF4-FFF2-40B4-BE49-F238E27FC236}">
                <a16:creationId xmlns:a16="http://schemas.microsoft.com/office/drawing/2014/main" id="{9C3864B5-595F-4C68-9DF4-BAC90B9C1D9B}"/>
              </a:ext>
            </a:extLst>
          </p:cNvPr>
          <p:cNvSpPr>
            <a:spLocks xmlns:a="http://schemas.openxmlformats.org/drawingml/2006/main" noGrp="1"/>
          </p:cNvSpPr>
          <p:nvPr/>
        </p:nvSpPr>
        <p:spPr>
          <a:xfrm xmlns:a="http://schemas.openxmlformats.org/drawingml/2006/main">
            <a:off x="647700" y="5172075"/>
            <a:ext cx="7239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74C35"/>
                </a:solidFill>
                <a:latin typeface="Aptos"/>
                <a:ea typeface="Aptos"/>
                <a:cs typeface="Aptos"/>
              </a:defRPr>
            </a:pPr>
            <a:r>
              <a:rPr sz="2100" b="0">
                <a:solidFill>
                  <a:srgbClr val="174C35"/>
                </a:solidFill>
                <a:latin typeface="Aptos"/>
                <a:ea typeface="Aptos"/>
                <a:cs typeface="Aptos"/>
              </a:rPr>
              <a:t>Eddie Copenhaver</a:t>
            </a:r>
          </a:p>
          <a:p xmlns:a="http://schemas.openxmlformats.org/drawingml/2006/main">
            <a:pPr>
              <a:defRPr sz="2100" b="0">
                <a:solidFill>
                  <a:srgbClr val="174C35"/>
                </a:solidFill>
                <a:latin typeface="Aptos"/>
                <a:ea typeface="Aptos"/>
                <a:cs typeface="Aptos"/>
              </a:defRPr>
            </a:pPr>
            <a:r>
              <a:rPr sz="2100" b="0">
                <a:solidFill>
                  <a:srgbClr val="174C35"/>
                </a:solidFill>
                <a:latin typeface="Aptos"/>
                <a:ea typeface="Aptos"/>
                <a:cs typeface="Aptos"/>
              </a:rPr>
              <a:t>College for Older Adults</a:t>
            </a:r>
          </a:p>
        </p:txBody>
      </p:sp>
      <p:sp>
        <p:nvSpPr>
          <p:cNvPr id="6" name="">
            <a:extLst xmlns:a="http://schemas.openxmlformats.org/drawingml/2006/main">
              <a:ext uri="{FF2B5EF4-FFF2-40B4-BE49-F238E27FC236}">
                <a16:creationId xmlns:a16="http://schemas.microsoft.com/office/drawing/2014/main" id="{5DCBE91E-1297-4765-9243-BA770DCC3F8C}"/>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C3S01</a:t>
            </a:r>
          </a:p>
        </p:txBody>
      </p:sp>
    </p:spTree>
    <p:extLst>
      <p:ext uri="{BB962C8B-B14F-4D97-AF65-F5344CB8AC3E}">
        <p14:creationId xmlns:p14="http://schemas.microsoft.com/office/powerpoint/2010/main" val="262308448"/>
      </p:ext>
    </p:extLst>
  </p:cSld>
</p:sld>
</file>

<file path=ppt/slides/slide2.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954B951-C168-4A21-A81E-187C29C410CA}"/>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1F6E32E-4A2A-419E-82B3-455414FEE34D}"/>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PHONE</a:t>
            </a:r>
          </a:p>
        </p:txBody>
      </p:sp>
      <p:sp>
        <p:nvSpPr>
          <p:cNvPr id="3" name="">
            <a:extLst xmlns:a="http://schemas.openxmlformats.org/drawingml/2006/main">
              <a:ext uri="{FF2B5EF4-FFF2-40B4-BE49-F238E27FC236}">
                <a16:creationId xmlns:a16="http://schemas.microsoft.com/office/drawing/2014/main" id="{FAB51219-1CA7-4211-98BF-0E09AF669A60}"/>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Finding the Phone app</a:t>
            </a:r>
          </a:p>
        </p:txBody>
      </p:sp>
      <p:sp>
        <p:nvSpPr>
          <p:cNvPr id="4" name="">
            <a:extLst xmlns:a="http://schemas.openxmlformats.org/drawingml/2006/main">
              <a:ext uri="{FF2B5EF4-FFF2-40B4-BE49-F238E27FC236}">
                <a16:creationId xmlns:a16="http://schemas.microsoft.com/office/drawing/2014/main" id="{FDB69A65-B94E-4683-B02D-32A4269596FF}"/>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C3S02</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403039a58d348f3"/>
          <a:srcRect xmlns:a="http://schemas.openxmlformats.org/drawingml/2006/main" l="700" t="800" r="75700" b="750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7A8877F-C3C6-4AA6-9F4D-BC1DEF10E9A5}"/>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Look for a telephone handset.</a:t>
            </a:r>
          </a:p>
        </p:txBody>
      </p:sp>
      <p:sp>
        <p:nvSpPr>
          <p:cNvPr id="7" name="">
            <a:extLst xmlns:a="http://schemas.openxmlformats.org/drawingml/2006/main">
              <a:ext uri="{FF2B5EF4-FFF2-40B4-BE49-F238E27FC236}">
                <a16:creationId xmlns:a16="http://schemas.microsoft.com/office/drawing/2014/main" id="{5F96720D-C0D0-48B8-A840-52710E005904}"/>
              </a:ext>
            </a:extLst>
          </p:cNvPr>
          <p:cNvSpPr>
            <a:spLocks xmlns:a="http://schemas.openxmlformats.org/drawingml/2006/main" noGrp="1"/>
          </p:cNvSpPr>
          <p:nvPr/>
        </p:nvSpPr>
        <p:spPr>
          <a:xfrm xmlns:a="http://schemas.openxmlformats.org/drawingml/2006/main">
            <a:off x="704850" y="317182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Home screen or app drawer</a:t>
            </a:r>
          </a:p>
        </p:txBody>
      </p:sp>
      <p:sp>
        <p:nvSpPr>
          <p:cNvPr id="8" name="">
            <a:extLst xmlns:a="http://schemas.openxmlformats.org/drawingml/2006/main">
              <a:ext uri="{FF2B5EF4-FFF2-40B4-BE49-F238E27FC236}">
                <a16:creationId xmlns:a16="http://schemas.microsoft.com/office/drawing/2014/main" id="{EB47113D-2DE0-47C7-89D7-1AC0D0307990}"/>
              </a:ext>
            </a:extLst>
          </p:cNvPr>
          <p:cNvSpPr>
            <a:spLocks xmlns:a="http://schemas.openxmlformats.org/drawingml/2006/main" noGrp="1"/>
          </p:cNvSpPr>
          <p:nvPr/>
        </p:nvSpPr>
        <p:spPr>
          <a:xfrm xmlns:a="http://schemas.openxmlformats.org/drawingml/2006/main">
            <a:off x="704850" y="3962400"/>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Keypad, recent calls and other choices</a:t>
            </a:r>
          </a:p>
        </p:txBody>
      </p:sp>
      <p:sp>
        <p:nvSpPr>
          <p:cNvPr id="9" name="">
            <a:extLst xmlns:a="http://schemas.openxmlformats.org/drawingml/2006/main">
              <a:ext uri="{FF2B5EF4-FFF2-40B4-BE49-F238E27FC236}">
                <a16:creationId xmlns:a16="http://schemas.microsoft.com/office/drawing/2014/main" id="{D5285FFA-61F1-462D-B8CB-7DDBDE21928E}"/>
              </a:ext>
            </a:extLst>
          </p:cNvPr>
          <p:cNvSpPr>
            <a:spLocks xmlns:a="http://schemas.openxmlformats.org/drawingml/2006/main" noGrp="1"/>
          </p:cNvSpPr>
          <p:nvPr/>
        </p:nvSpPr>
        <p:spPr>
          <a:xfrm xmlns:a="http://schemas.openxmlformats.org/drawingml/2006/main">
            <a:off x="704850" y="475297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Names and locations may vary.</a:t>
            </a:r>
          </a:p>
        </p:txBody>
      </p:sp>
      <p:sp>
        <p:nvSpPr>
          <p:cNvPr id="10" name="">
            <a:extLst xmlns:a="http://schemas.openxmlformats.org/drawingml/2006/main">
              <a:ext uri="{FF2B5EF4-FFF2-40B4-BE49-F238E27FC236}">
                <a16:creationId xmlns:a16="http://schemas.microsoft.com/office/drawing/2014/main" id="{C6C5E2D4-31DC-40DA-ABBB-C0D8DFBF738B}"/>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Your turn: find and open Phone.</a:t>
            </a:r>
          </a:p>
        </p:txBody>
      </p:sp>
    </p:spTree>
    <p:extLst>
      <p:ext uri="{BB962C8B-B14F-4D97-AF65-F5344CB8AC3E}">
        <p14:creationId xmlns:p14="http://schemas.microsoft.com/office/powerpoint/2010/main" val="1738857252"/>
      </p:ext>
    </p:extLst>
  </p:cSld>
</p:sld>
</file>

<file path=ppt/slides/slide3.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86700EE-DBA7-4768-A313-39A1435814C4}"/>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FC6DDD1-3955-4EE3-BFE3-ECED7A1A2547}"/>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CALLING</a:t>
            </a:r>
          </a:p>
        </p:txBody>
      </p:sp>
      <p:sp>
        <p:nvSpPr>
          <p:cNvPr id="3" name="">
            <a:extLst xmlns:a="http://schemas.openxmlformats.org/drawingml/2006/main">
              <a:ext uri="{FF2B5EF4-FFF2-40B4-BE49-F238E27FC236}">
                <a16:creationId xmlns:a16="http://schemas.microsoft.com/office/drawing/2014/main" id="{76F40384-949F-4DC1-A4A6-09FC4645B77E}"/>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Making a call with the keypad</a:t>
            </a:r>
          </a:p>
        </p:txBody>
      </p:sp>
      <p:sp>
        <p:nvSpPr>
          <p:cNvPr id="4" name="">
            <a:extLst xmlns:a="http://schemas.openxmlformats.org/drawingml/2006/main">
              <a:ext uri="{FF2B5EF4-FFF2-40B4-BE49-F238E27FC236}">
                <a16:creationId xmlns:a16="http://schemas.microsoft.com/office/drawing/2014/main" id="{484DD7F7-650C-4EF0-8398-BF92A2411C3E}"/>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C3S03</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d8f4af1db834af6"/>
          <a:srcRect xmlns:a="http://schemas.openxmlformats.org/drawingml/2006/main" l="25700" t="800" r="50700" b="750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909C4D8-8ED9-4160-9D97-3A4697436810}"/>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Typing the number does not call it.</a:t>
            </a:r>
          </a:p>
        </p:txBody>
      </p:sp>
      <p:sp>
        <p:nvSpPr>
          <p:cNvPr id="7" name="">
            <a:extLst xmlns:a="http://schemas.openxmlformats.org/drawingml/2006/main">
              <a:ext uri="{FF2B5EF4-FFF2-40B4-BE49-F238E27FC236}">
                <a16:creationId xmlns:a16="http://schemas.microsoft.com/office/drawing/2014/main" id="{DD9D04E3-4A51-4966-9B61-9D12AA646B55}"/>
              </a:ext>
            </a:extLst>
          </p:cNvPr>
          <p:cNvSpPr>
            <a:spLocks xmlns:a="http://schemas.openxmlformats.org/drawingml/2006/main" noGrp="1"/>
          </p:cNvSpPr>
          <p:nvPr/>
        </p:nvSpPr>
        <p:spPr>
          <a:xfrm xmlns:a="http://schemas.openxmlformats.org/drawingml/2006/main">
            <a:off x="704850" y="31718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76C7"/>
                </a:solidFill>
                <a:latin typeface="Aptos Display"/>
                <a:ea typeface="Aptos Display"/>
                <a:cs typeface="Aptos Display"/>
              </a:defRPr>
            </a:pPr>
            <a:r>
              <a:rPr sz="2475" b="1">
                <a:solidFill>
                  <a:srgbClr val="1776C7"/>
                </a:solidFill>
                <a:latin typeface="Aptos Display"/>
                <a:ea typeface="Aptos Display"/>
                <a:cs typeface="Aptos Display"/>
              </a:rPr>
              <a:t>1</a:t>
            </a:r>
          </a:p>
        </p:txBody>
      </p:sp>
      <p:sp>
        <p:nvSpPr>
          <p:cNvPr id="8" name="">
            <a:extLst xmlns:a="http://schemas.openxmlformats.org/drawingml/2006/main">
              <a:ext uri="{FF2B5EF4-FFF2-40B4-BE49-F238E27FC236}">
                <a16:creationId xmlns:a16="http://schemas.microsoft.com/office/drawing/2014/main" id="{A1D6F71B-1765-4503-936A-77D33296FC35}"/>
              </a:ext>
            </a:extLst>
          </p:cNvPr>
          <p:cNvSpPr>
            <a:spLocks xmlns:a="http://schemas.openxmlformats.org/drawingml/2006/main" noGrp="1"/>
          </p:cNvSpPr>
          <p:nvPr/>
        </p:nvSpPr>
        <p:spPr>
          <a:xfrm xmlns:a="http://schemas.openxmlformats.org/drawingml/2006/main">
            <a:off x="1200150" y="317182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Enter the telephone number.</a:t>
            </a:r>
          </a:p>
        </p:txBody>
      </p:sp>
      <p:sp>
        <p:nvSpPr>
          <p:cNvPr id="9" name="">
            <a:extLst xmlns:a="http://schemas.openxmlformats.org/drawingml/2006/main">
              <a:ext uri="{FF2B5EF4-FFF2-40B4-BE49-F238E27FC236}">
                <a16:creationId xmlns:a16="http://schemas.microsoft.com/office/drawing/2014/main" id="{6AD1E089-1F1E-48A1-9F7C-09E897CAAD4C}"/>
              </a:ext>
            </a:extLst>
          </p:cNvPr>
          <p:cNvSpPr>
            <a:spLocks xmlns:a="http://schemas.openxmlformats.org/drawingml/2006/main" noGrp="1"/>
          </p:cNvSpPr>
          <p:nvPr/>
        </p:nvSpPr>
        <p:spPr>
          <a:xfrm xmlns:a="http://schemas.openxmlformats.org/drawingml/2006/main">
            <a:off x="704850" y="3962400"/>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37AE46"/>
                </a:solidFill>
                <a:latin typeface="Aptos Display"/>
                <a:ea typeface="Aptos Display"/>
                <a:cs typeface="Aptos Display"/>
              </a:defRPr>
            </a:pPr>
            <a:r>
              <a:rPr sz="2475" b="1">
                <a:solidFill>
                  <a:srgbClr val="37AE46"/>
                </a:solidFill>
                <a:latin typeface="Aptos Display"/>
                <a:ea typeface="Aptos Display"/>
                <a:cs typeface="Aptos Display"/>
              </a:rPr>
              <a:t>2</a:t>
            </a:r>
          </a:p>
        </p:txBody>
      </p:sp>
      <p:sp>
        <p:nvSpPr>
          <p:cNvPr id="10" name="">
            <a:extLst xmlns:a="http://schemas.openxmlformats.org/drawingml/2006/main">
              <a:ext uri="{FF2B5EF4-FFF2-40B4-BE49-F238E27FC236}">
                <a16:creationId xmlns:a16="http://schemas.microsoft.com/office/drawing/2014/main" id="{B7ED17E9-125E-4F80-A3BC-E4DE8D437B71}"/>
              </a:ext>
            </a:extLst>
          </p:cNvPr>
          <p:cNvSpPr>
            <a:spLocks xmlns:a="http://schemas.openxmlformats.org/drawingml/2006/main" noGrp="1"/>
          </p:cNvSpPr>
          <p:nvPr/>
        </p:nvSpPr>
        <p:spPr>
          <a:xfrm xmlns:a="http://schemas.openxmlformats.org/drawingml/2006/main">
            <a:off x="1200150" y="3962400"/>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Check it. Delete a wrong digit.</a:t>
            </a:r>
          </a:p>
        </p:txBody>
      </p:sp>
      <p:sp>
        <p:nvSpPr>
          <p:cNvPr id="11" name="">
            <a:extLst xmlns:a="http://schemas.openxmlformats.org/drawingml/2006/main">
              <a:ext uri="{FF2B5EF4-FFF2-40B4-BE49-F238E27FC236}">
                <a16:creationId xmlns:a16="http://schemas.microsoft.com/office/drawing/2014/main" id="{B1DD5C76-63AD-4C2A-A672-38764077C314}"/>
              </a:ext>
            </a:extLst>
          </p:cNvPr>
          <p:cNvSpPr>
            <a:spLocks xmlns:a="http://schemas.openxmlformats.org/drawingml/2006/main" noGrp="1"/>
          </p:cNvSpPr>
          <p:nvPr/>
        </p:nvSpPr>
        <p:spPr>
          <a:xfrm xmlns:a="http://schemas.openxmlformats.org/drawingml/2006/main">
            <a:off x="704850" y="475297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BB670C"/>
                </a:solidFill>
                <a:latin typeface="Aptos Display"/>
                <a:ea typeface="Aptos Display"/>
                <a:cs typeface="Aptos Display"/>
              </a:defRPr>
            </a:pPr>
            <a:r>
              <a:rPr sz="2475" b="1">
                <a:solidFill>
                  <a:srgbClr val="BB670C"/>
                </a:solidFill>
                <a:latin typeface="Aptos Display"/>
                <a:ea typeface="Aptos Display"/>
                <a:cs typeface="Aptos Display"/>
              </a:rPr>
              <a:t>3</a:t>
            </a:r>
          </a:p>
        </p:txBody>
      </p:sp>
      <p:sp>
        <p:nvSpPr>
          <p:cNvPr id="12" name="">
            <a:extLst xmlns:a="http://schemas.openxmlformats.org/drawingml/2006/main">
              <a:ext uri="{FF2B5EF4-FFF2-40B4-BE49-F238E27FC236}">
                <a16:creationId xmlns:a16="http://schemas.microsoft.com/office/drawing/2014/main" id="{6365C7F9-5AF9-4B3B-820B-C51821EC009D}"/>
              </a:ext>
            </a:extLst>
          </p:cNvPr>
          <p:cNvSpPr>
            <a:spLocks xmlns:a="http://schemas.openxmlformats.org/drawingml/2006/main" noGrp="1"/>
          </p:cNvSpPr>
          <p:nvPr/>
        </p:nvSpPr>
        <p:spPr>
          <a:xfrm xmlns:a="http://schemas.openxmlformats.org/drawingml/2006/main">
            <a:off x="1200150" y="475297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Press Call when you are ready.</a:t>
            </a:r>
          </a:p>
        </p:txBody>
      </p:sp>
      <p:sp>
        <p:nvSpPr>
          <p:cNvPr id="13" name="">
            <a:extLst xmlns:a="http://schemas.openxmlformats.org/drawingml/2006/main">
              <a:ext uri="{FF2B5EF4-FFF2-40B4-BE49-F238E27FC236}">
                <a16:creationId xmlns:a16="http://schemas.microsoft.com/office/drawing/2014/main" id="{A7F58607-37E8-428E-804E-9526EE3B7161}"/>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Try the keypad without placing a call.</a:t>
            </a:r>
          </a:p>
        </p:txBody>
      </p:sp>
    </p:spTree>
    <p:extLst>
      <p:ext uri="{BB962C8B-B14F-4D97-AF65-F5344CB8AC3E}">
        <p14:creationId xmlns:p14="http://schemas.microsoft.com/office/powerpoint/2010/main" val="434328803"/>
      </p:ext>
    </p:extLst>
  </p:cSld>
</p:sld>
</file>

<file path=ppt/slides/slide4.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0972A92-37AD-4043-BB53-2172A4885EBC}"/>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3E411DA-A7F6-49DD-86CD-52424568DFA6}"/>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INCOMING CALLS</a:t>
            </a:r>
          </a:p>
        </p:txBody>
      </p:sp>
      <p:sp>
        <p:nvSpPr>
          <p:cNvPr id="3" name="">
            <a:extLst xmlns:a="http://schemas.openxmlformats.org/drawingml/2006/main">
              <a:ext uri="{FF2B5EF4-FFF2-40B4-BE49-F238E27FC236}">
                <a16:creationId xmlns:a16="http://schemas.microsoft.com/office/drawing/2014/main" id="{1ADB959B-4139-4557-B3C4-13ABD90C34F0}"/>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Answering: locked or unlocked</a:t>
            </a:r>
          </a:p>
        </p:txBody>
      </p:sp>
      <p:sp>
        <p:nvSpPr>
          <p:cNvPr id="4" name="">
            <a:extLst xmlns:a="http://schemas.openxmlformats.org/drawingml/2006/main">
              <a:ext uri="{FF2B5EF4-FFF2-40B4-BE49-F238E27FC236}">
                <a16:creationId xmlns:a16="http://schemas.microsoft.com/office/drawing/2014/main" id="{7B7E1EB2-7698-4201-8F82-690DD0D2BDA8}"/>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C3S04</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8389f7fa5b04e01"/>
          <a:srcRect xmlns:a="http://schemas.openxmlformats.org/drawingml/2006/main" l="50700" t="800" r="25700" b="75000"/>
          <a:stretch xmlns:a="http://schemas.openxmlformats.org/drawingml/2006/main"/>
        </p:blipFill>
        <p:spPr>
          <a:xfrm xmlns:a="http://schemas.openxmlformats.org/drawingml/2006/main">
            <a:off x="8172450" y="1971675"/>
            <a:ext cx="3286125" cy="32861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309CA44-13F1-4341-822C-C2A56A62B865}"/>
              </a:ext>
            </a:extLst>
          </p:cNvPr>
          <p:cNvSpPr>
            <a:spLocks xmlns:a="http://schemas.openxmlformats.org/drawingml/2006/main" noGrp="1"/>
          </p:cNvSpPr>
          <p:nvPr/>
        </p:nvSpPr>
        <p:spPr>
          <a:xfrm xmlns:a="http://schemas.openxmlformats.org/drawingml/2006/main">
            <a:off x="647700" y="1971675"/>
            <a:ext cx="3571875" cy="3286125"/>
          </a:xfrm>
          <a:prstGeom xmlns:a="http://schemas.openxmlformats.org/drawingml/2006/main" prst="roundRect">
            <a:avLst>
              <a:gd name="adj" fmla="val 2319"/>
            </a:avLst>
          </a:prstGeom>
          <a:solidFill xmlns:a="http://schemas.openxmlformats.org/drawingml/2006/main">
            <a:srgbClr val="FFFFFF"/>
          </a:solidFill>
          <a:ln xmlns:a="http://schemas.openxmlformats.org/drawingml/2006/main" w="9525">
            <a:solidFill>
              <a:srgbClr val="CDE3F5"/>
            </a:solidFill>
          </a:ln>
        </p:spPr>
      </p:sp>
      <p:sp>
        <p:nvSpPr>
          <p:cNvPr id="7" name="">
            <a:extLst xmlns:a="http://schemas.openxmlformats.org/drawingml/2006/main">
              <a:ext uri="{FF2B5EF4-FFF2-40B4-BE49-F238E27FC236}">
                <a16:creationId xmlns:a16="http://schemas.microsoft.com/office/drawing/2014/main" id="{19C10FD5-1132-40CB-941E-876415CF9FA4}"/>
              </a:ext>
            </a:extLst>
          </p:cNvPr>
          <p:cNvSpPr>
            <a:spLocks xmlns:a="http://schemas.openxmlformats.org/drawingml/2006/main" noGrp="1"/>
          </p:cNvSpPr>
          <p:nvPr/>
        </p:nvSpPr>
        <p:spPr>
          <a:xfrm xmlns:a="http://schemas.openxmlformats.org/drawingml/2006/main">
            <a:off x="4476750" y="1971675"/>
            <a:ext cx="3571875" cy="3286125"/>
          </a:xfrm>
          <a:prstGeom xmlns:a="http://schemas.openxmlformats.org/drawingml/2006/main" prst="roundRect">
            <a:avLst>
              <a:gd name="adj" fmla="val 2319"/>
            </a:avLst>
          </a:prstGeom>
          <a:solidFill xmlns:a="http://schemas.openxmlformats.org/drawingml/2006/main">
            <a:srgbClr val="FFFFFF"/>
          </a:solidFill>
          <a:ln xmlns:a="http://schemas.openxmlformats.org/drawingml/2006/main" w="9525">
            <a:solidFill>
              <a:srgbClr val="CDE3F5"/>
            </a:solidFill>
          </a:ln>
        </p:spPr>
      </p:sp>
      <p:sp>
        <p:nvSpPr>
          <p:cNvPr id="8" name="">
            <a:extLst xmlns:a="http://schemas.openxmlformats.org/drawingml/2006/main">
              <a:ext uri="{FF2B5EF4-FFF2-40B4-BE49-F238E27FC236}">
                <a16:creationId xmlns:a16="http://schemas.microsoft.com/office/drawing/2014/main" id="{93FA663A-38BA-457C-B108-70F9829901B0}"/>
              </a:ext>
            </a:extLst>
          </p:cNvPr>
          <p:cNvSpPr>
            <a:spLocks xmlns:a="http://schemas.openxmlformats.org/drawingml/2006/main" noGrp="1"/>
          </p:cNvSpPr>
          <p:nvPr/>
        </p:nvSpPr>
        <p:spPr>
          <a:xfrm xmlns:a="http://schemas.openxmlformats.org/drawingml/2006/main">
            <a:off x="876300" y="2190750"/>
            <a:ext cx="314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76C7"/>
                </a:solidFill>
                <a:latin typeface="Aptos Display"/>
                <a:ea typeface="Aptos Display"/>
                <a:cs typeface="Aptos Display"/>
              </a:defRPr>
            </a:pPr>
            <a:r>
              <a:rPr sz="2475" b="1">
                <a:solidFill>
                  <a:srgbClr val="1776C7"/>
                </a:solidFill>
                <a:latin typeface="Aptos Display"/>
                <a:ea typeface="Aptos Display"/>
                <a:cs typeface="Aptos Display"/>
              </a:rPr>
              <a:t>Locked screen</a:t>
            </a:r>
          </a:p>
        </p:txBody>
      </p:sp>
      <p:sp>
        <p:nvSpPr>
          <p:cNvPr id="9" name="">
            <a:extLst xmlns:a="http://schemas.openxmlformats.org/drawingml/2006/main">
              <a:ext uri="{FF2B5EF4-FFF2-40B4-BE49-F238E27FC236}">
                <a16:creationId xmlns:a16="http://schemas.microsoft.com/office/drawing/2014/main" id="{D55214D2-34EA-44B7-B6FD-36EB70215415}"/>
              </a:ext>
            </a:extLst>
          </p:cNvPr>
          <p:cNvSpPr>
            <a:spLocks xmlns:a="http://schemas.openxmlformats.org/drawingml/2006/main" noGrp="1"/>
          </p:cNvSpPr>
          <p:nvPr/>
        </p:nvSpPr>
        <p:spPr>
          <a:xfrm xmlns:a="http://schemas.openxmlformats.org/drawingml/2006/main">
            <a:off x="876300" y="3028950"/>
            <a:ext cx="31432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May fill the screen</a:t>
            </a:r>
          </a:p>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May require a swipe</a:t>
            </a:r>
          </a:p>
        </p:txBody>
      </p:sp>
      <p:sp>
        <p:nvSpPr>
          <p:cNvPr id="10" name="">
            <a:extLst xmlns:a="http://schemas.openxmlformats.org/drawingml/2006/main">
              <a:ext uri="{FF2B5EF4-FFF2-40B4-BE49-F238E27FC236}">
                <a16:creationId xmlns:a16="http://schemas.microsoft.com/office/drawing/2014/main" id="{820313B6-6FFD-41B3-BB19-C11796FD1FE3}"/>
              </a:ext>
            </a:extLst>
          </p:cNvPr>
          <p:cNvSpPr>
            <a:spLocks xmlns:a="http://schemas.openxmlformats.org/drawingml/2006/main" noGrp="1"/>
          </p:cNvSpPr>
          <p:nvPr/>
        </p:nvSpPr>
        <p:spPr>
          <a:xfrm xmlns:a="http://schemas.openxmlformats.org/drawingml/2006/main">
            <a:off x="4705350" y="2190750"/>
            <a:ext cx="314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4C35"/>
                </a:solidFill>
                <a:latin typeface="Aptos Display"/>
                <a:ea typeface="Aptos Display"/>
                <a:cs typeface="Aptos Display"/>
              </a:defRPr>
            </a:pPr>
            <a:r>
              <a:rPr sz="2475" b="1">
                <a:solidFill>
                  <a:srgbClr val="174C35"/>
                </a:solidFill>
                <a:latin typeface="Aptos Display"/>
                <a:ea typeface="Aptos Display"/>
                <a:cs typeface="Aptos Display"/>
              </a:rPr>
              <a:t>Unlocked screen</a:t>
            </a:r>
          </a:p>
        </p:txBody>
      </p:sp>
      <p:sp>
        <p:nvSpPr>
          <p:cNvPr id="11" name="">
            <a:extLst xmlns:a="http://schemas.openxmlformats.org/drawingml/2006/main">
              <a:ext uri="{FF2B5EF4-FFF2-40B4-BE49-F238E27FC236}">
                <a16:creationId xmlns:a16="http://schemas.microsoft.com/office/drawing/2014/main" id="{70E13D2A-4F39-48CD-961F-E18FE36D88D0}"/>
              </a:ext>
            </a:extLst>
          </p:cNvPr>
          <p:cNvSpPr>
            <a:spLocks xmlns:a="http://schemas.openxmlformats.org/drawingml/2006/main" noGrp="1"/>
          </p:cNvSpPr>
          <p:nvPr/>
        </p:nvSpPr>
        <p:spPr>
          <a:xfrm xmlns:a="http://schemas.openxmlformats.org/drawingml/2006/main">
            <a:off x="4705350" y="3028950"/>
            <a:ext cx="31432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May show a notice</a:t>
            </a:r>
          </a:p>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May offer buttons:</a:t>
            </a:r>
          </a:p>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Answer / Decline</a:t>
            </a:r>
          </a:p>
        </p:txBody>
      </p:sp>
      <p:sp>
        <p:nvSpPr>
          <p:cNvPr id="12" name="">
            <a:extLst xmlns:a="http://schemas.openxmlformats.org/drawingml/2006/main">
              <a:ext uri="{FF2B5EF4-FFF2-40B4-BE49-F238E27FC236}">
                <a16:creationId xmlns:a16="http://schemas.microsoft.com/office/drawing/2014/main" id="{863E40D0-DD7B-4F91-85D6-BFB9D087635C}"/>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Follow the words and arrows on your own phone.</a:t>
            </a:r>
          </a:p>
        </p:txBody>
      </p:sp>
    </p:spTree>
    <p:extLst>
      <p:ext uri="{BB962C8B-B14F-4D97-AF65-F5344CB8AC3E}">
        <p14:creationId xmlns:p14="http://schemas.microsoft.com/office/powerpoint/2010/main" val="1381204311"/>
      </p:ext>
    </p:extLst>
  </p:cSld>
</p:sld>
</file>

<file path=ppt/slides/slide5.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07DE451-0A94-433C-B994-B936B82899EE}"/>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B2E13013-3FED-4AEF-9CB9-FF88EE748E6D}"/>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CALLING</a:t>
            </a:r>
          </a:p>
        </p:txBody>
      </p:sp>
      <p:sp>
        <p:nvSpPr>
          <p:cNvPr id="3" name="">
            <a:extLst xmlns:a="http://schemas.openxmlformats.org/drawingml/2006/main">
              <a:ext uri="{FF2B5EF4-FFF2-40B4-BE49-F238E27FC236}">
                <a16:creationId xmlns:a16="http://schemas.microsoft.com/office/drawing/2014/main" id="{1486F378-F26D-4BBC-B015-187D08A0C5ED}"/>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Controls during a call</a:t>
            </a:r>
          </a:p>
        </p:txBody>
      </p:sp>
      <p:sp>
        <p:nvSpPr>
          <p:cNvPr id="4" name="">
            <a:extLst xmlns:a="http://schemas.openxmlformats.org/drawingml/2006/main">
              <a:ext uri="{FF2B5EF4-FFF2-40B4-BE49-F238E27FC236}">
                <a16:creationId xmlns:a16="http://schemas.microsoft.com/office/drawing/2014/main" id="{11891719-B03F-421A-B9BD-1ACE2BAEA4AE}"/>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C3S05</a:t>
            </a:r>
          </a:p>
        </p:txBody>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1fa33a47629f4110"/>
          <a:srcRect xmlns:a="http://schemas.openxmlformats.org/drawingml/2006/main" l="75700" t="800" r="700" b="75000"/>
          <a:stretch xmlns:a="http://schemas.openxmlformats.org/drawingml/2006/main"/>
        </p:blipFill>
        <p:spPr>
          <a:xfrm xmlns:a="http://schemas.openxmlformats.org/drawingml/2006/main">
            <a:off x="619125" y="2266950"/>
            <a:ext cx="3333750" cy="3333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297C7F4-DFA8-43E2-89CB-2062379033A9}"/>
              </a:ext>
            </a:extLst>
          </p:cNvPr>
          <p:cNvSpPr>
            <a:spLocks xmlns:a="http://schemas.openxmlformats.org/drawingml/2006/main" noGrp="1"/>
          </p:cNvSpPr>
          <p:nvPr/>
        </p:nvSpPr>
        <p:spPr>
          <a:xfrm xmlns:a="http://schemas.openxmlformats.org/drawingml/2006/main">
            <a:off x="4314825" y="2076450"/>
            <a:ext cx="23241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76C7"/>
                </a:solidFill>
                <a:latin typeface="Aptos Display"/>
                <a:ea typeface="Aptos Display"/>
                <a:cs typeface="Aptos Display"/>
              </a:defRPr>
            </a:pPr>
            <a:r>
              <a:rPr sz="2250" b="1">
                <a:solidFill>
                  <a:srgbClr val="1776C7"/>
                </a:solidFill>
                <a:latin typeface="Aptos Display"/>
                <a:ea typeface="Aptos Display"/>
                <a:cs typeface="Aptos Display"/>
              </a:rPr>
              <a:t>Speaker</a:t>
            </a:r>
          </a:p>
        </p:txBody>
      </p:sp>
      <p:sp>
        <p:nvSpPr>
          <p:cNvPr id="7" name="">
            <a:extLst xmlns:a="http://schemas.openxmlformats.org/drawingml/2006/main">
              <a:ext uri="{FF2B5EF4-FFF2-40B4-BE49-F238E27FC236}">
                <a16:creationId xmlns:a16="http://schemas.microsoft.com/office/drawing/2014/main" id="{9E05A304-4234-4CB7-B42A-842BCBB5C084}"/>
              </a:ext>
            </a:extLst>
          </p:cNvPr>
          <p:cNvSpPr>
            <a:spLocks xmlns:a="http://schemas.openxmlformats.org/drawingml/2006/main" noGrp="1"/>
          </p:cNvSpPr>
          <p:nvPr/>
        </p:nvSpPr>
        <p:spPr>
          <a:xfrm xmlns:a="http://schemas.openxmlformats.org/drawingml/2006/main">
            <a:off x="6762750" y="2076450"/>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Plays the call aloud</a:t>
            </a:r>
          </a:p>
        </p:txBody>
      </p:sp>
      <p:sp>
        <p:nvSpPr>
          <p:cNvPr id="8" name="">
            <a:extLst xmlns:a="http://schemas.openxmlformats.org/drawingml/2006/main">
              <a:ext uri="{FF2B5EF4-FFF2-40B4-BE49-F238E27FC236}">
                <a16:creationId xmlns:a16="http://schemas.microsoft.com/office/drawing/2014/main" id="{8CD3D46B-F050-4CC5-A7B8-7493DA85E74A}"/>
              </a:ext>
            </a:extLst>
          </p:cNvPr>
          <p:cNvSpPr>
            <a:spLocks xmlns:a="http://schemas.openxmlformats.org/drawingml/2006/main" noGrp="1"/>
          </p:cNvSpPr>
          <p:nvPr/>
        </p:nvSpPr>
        <p:spPr>
          <a:xfrm xmlns:a="http://schemas.openxmlformats.org/drawingml/2006/main">
            <a:off x="4314825" y="2790825"/>
            <a:ext cx="23241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7250B8"/>
                </a:solidFill>
                <a:latin typeface="Aptos Display"/>
                <a:ea typeface="Aptos Display"/>
                <a:cs typeface="Aptos Display"/>
              </a:defRPr>
            </a:pPr>
            <a:r>
              <a:rPr sz="2250" b="1">
                <a:solidFill>
                  <a:srgbClr val="7250B8"/>
                </a:solidFill>
                <a:latin typeface="Aptos Display"/>
                <a:ea typeface="Aptos Display"/>
                <a:cs typeface="Aptos Display"/>
              </a:rPr>
              <a:t>Mute</a:t>
            </a:r>
          </a:p>
        </p:txBody>
      </p:sp>
      <p:sp>
        <p:nvSpPr>
          <p:cNvPr id="9" name="">
            <a:extLst xmlns:a="http://schemas.openxmlformats.org/drawingml/2006/main">
              <a:ext uri="{FF2B5EF4-FFF2-40B4-BE49-F238E27FC236}">
                <a16:creationId xmlns:a16="http://schemas.microsoft.com/office/drawing/2014/main" id="{F0D56274-B7B4-4C64-9BF6-7CD8D9B8DF81}"/>
              </a:ext>
            </a:extLst>
          </p:cNvPr>
          <p:cNvSpPr>
            <a:spLocks xmlns:a="http://schemas.openxmlformats.org/drawingml/2006/main" noGrp="1"/>
          </p:cNvSpPr>
          <p:nvPr/>
        </p:nvSpPr>
        <p:spPr>
          <a:xfrm xmlns:a="http://schemas.openxmlformats.org/drawingml/2006/main">
            <a:off x="6762750" y="2790825"/>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Turns off your microphone</a:t>
            </a:r>
          </a:p>
        </p:txBody>
      </p:sp>
      <p:sp>
        <p:nvSpPr>
          <p:cNvPr id="10" name="">
            <a:extLst xmlns:a="http://schemas.openxmlformats.org/drawingml/2006/main">
              <a:ext uri="{FF2B5EF4-FFF2-40B4-BE49-F238E27FC236}">
                <a16:creationId xmlns:a16="http://schemas.microsoft.com/office/drawing/2014/main" id="{7D859F34-065A-44F0-9831-3E92083FB662}"/>
              </a:ext>
            </a:extLst>
          </p:cNvPr>
          <p:cNvSpPr>
            <a:spLocks xmlns:a="http://schemas.openxmlformats.org/drawingml/2006/main" noGrp="1"/>
          </p:cNvSpPr>
          <p:nvPr/>
        </p:nvSpPr>
        <p:spPr>
          <a:xfrm xmlns:a="http://schemas.openxmlformats.org/drawingml/2006/main">
            <a:off x="4314825" y="3505200"/>
            <a:ext cx="23241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76C7"/>
                </a:solidFill>
                <a:latin typeface="Aptos Display"/>
                <a:ea typeface="Aptos Display"/>
                <a:cs typeface="Aptos Display"/>
              </a:defRPr>
            </a:pPr>
            <a:r>
              <a:rPr sz="2250" b="1">
                <a:solidFill>
                  <a:srgbClr val="1776C7"/>
                </a:solidFill>
                <a:latin typeface="Aptos Display"/>
                <a:ea typeface="Aptos Display"/>
                <a:cs typeface="Aptos Display"/>
              </a:rPr>
              <a:t>Keypad</a:t>
            </a:r>
          </a:p>
        </p:txBody>
      </p:sp>
      <p:sp>
        <p:nvSpPr>
          <p:cNvPr id="11" name="">
            <a:extLst xmlns:a="http://schemas.openxmlformats.org/drawingml/2006/main">
              <a:ext uri="{FF2B5EF4-FFF2-40B4-BE49-F238E27FC236}">
                <a16:creationId xmlns:a16="http://schemas.microsoft.com/office/drawing/2014/main" id="{05C86C1A-1789-455C-A5A6-F72310250811}"/>
              </a:ext>
            </a:extLst>
          </p:cNvPr>
          <p:cNvSpPr>
            <a:spLocks xmlns:a="http://schemas.openxmlformats.org/drawingml/2006/main" noGrp="1"/>
          </p:cNvSpPr>
          <p:nvPr/>
        </p:nvSpPr>
        <p:spPr>
          <a:xfrm xmlns:a="http://schemas.openxmlformats.org/drawingml/2006/main">
            <a:off x="6762750" y="3505200"/>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For “Press 1” menus</a:t>
            </a:r>
          </a:p>
        </p:txBody>
      </p:sp>
      <p:sp>
        <p:nvSpPr>
          <p:cNvPr id="12" name="">
            <a:extLst xmlns:a="http://schemas.openxmlformats.org/drawingml/2006/main">
              <a:ext uri="{FF2B5EF4-FFF2-40B4-BE49-F238E27FC236}">
                <a16:creationId xmlns:a16="http://schemas.microsoft.com/office/drawing/2014/main" id="{26C25886-3349-4BA0-BE39-7B7B5B8578DD}"/>
              </a:ext>
            </a:extLst>
          </p:cNvPr>
          <p:cNvSpPr>
            <a:spLocks xmlns:a="http://schemas.openxmlformats.org/drawingml/2006/main" noGrp="1"/>
          </p:cNvSpPr>
          <p:nvPr/>
        </p:nvSpPr>
        <p:spPr>
          <a:xfrm xmlns:a="http://schemas.openxmlformats.org/drawingml/2006/main">
            <a:off x="4314825" y="4219575"/>
            <a:ext cx="23241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4C35"/>
                </a:solidFill>
                <a:latin typeface="Aptos Display"/>
                <a:ea typeface="Aptos Display"/>
                <a:cs typeface="Aptos Display"/>
              </a:defRPr>
            </a:pPr>
            <a:r>
              <a:rPr sz="2250" b="1">
                <a:solidFill>
                  <a:srgbClr val="174C35"/>
                </a:solidFill>
                <a:latin typeface="Aptos Display"/>
                <a:ea typeface="Aptos Display"/>
                <a:cs typeface="Aptos Display"/>
              </a:rPr>
              <a:t>Volume</a:t>
            </a:r>
          </a:p>
        </p:txBody>
      </p:sp>
      <p:sp>
        <p:nvSpPr>
          <p:cNvPr id="13" name="">
            <a:extLst xmlns:a="http://schemas.openxmlformats.org/drawingml/2006/main">
              <a:ext uri="{FF2B5EF4-FFF2-40B4-BE49-F238E27FC236}">
                <a16:creationId xmlns:a16="http://schemas.microsoft.com/office/drawing/2014/main" id="{321BA8DD-EEAA-45DC-A0B8-46B7D72D8C6E}"/>
              </a:ext>
            </a:extLst>
          </p:cNvPr>
          <p:cNvSpPr>
            <a:spLocks xmlns:a="http://schemas.openxmlformats.org/drawingml/2006/main" noGrp="1"/>
          </p:cNvSpPr>
          <p:nvPr/>
        </p:nvSpPr>
        <p:spPr>
          <a:xfrm xmlns:a="http://schemas.openxmlformats.org/drawingml/2006/main">
            <a:off x="6762750" y="4219575"/>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Use the physical buttons</a:t>
            </a:r>
          </a:p>
        </p:txBody>
      </p:sp>
      <p:sp>
        <p:nvSpPr>
          <p:cNvPr id="14" name="">
            <a:extLst xmlns:a="http://schemas.openxmlformats.org/drawingml/2006/main">
              <a:ext uri="{FF2B5EF4-FFF2-40B4-BE49-F238E27FC236}">
                <a16:creationId xmlns:a16="http://schemas.microsoft.com/office/drawing/2014/main" id="{0B96E420-A378-4128-B9E1-304F1032E6CC}"/>
              </a:ext>
            </a:extLst>
          </p:cNvPr>
          <p:cNvSpPr>
            <a:spLocks xmlns:a="http://schemas.openxmlformats.org/drawingml/2006/main" noGrp="1"/>
          </p:cNvSpPr>
          <p:nvPr/>
        </p:nvSpPr>
        <p:spPr>
          <a:xfrm xmlns:a="http://schemas.openxmlformats.org/drawingml/2006/main">
            <a:off x="4314825" y="4933950"/>
            <a:ext cx="23241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C53735"/>
                </a:solidFill>
                <a:latin typeface="Aptos Display"/>
                <a:ea typeface="Aptos Display"/>
                <a:cs typeface="Aptos Display"/>
              </a:defRPr>
            </a:pPr>
            <a:r>
              <a:rPr sz="2250" b="1">
                <a:solidFill>
                  <a:srgbClr val="C53735"/>
                </a:solidFill>
                <a:latin typeface="Aptos Display"/>
                <a:ea typeface="Aptos Display"/>
                <a:cs typeface="Aptos Display"/>
              </a:rPr>
              <a:t>End Call</a:t>
            </a:r>
          </a:p>
        </p:txBody>
      </p:sp>
      <p:sp>
        <p:nvSpPr>
          <p:cNvPr id="15" name="">
            <a:extLst xmlns:a="http://schemas.openxmlformats.org/drawingml/2006/main">
              <a:ext uri="{FF2B5EF4-FFF2-40B4-BE49-F238E27FC236}">
                <a16:creationId xmlns:a16="http://schemas.microsoft.com/office/drawing/2014/main" id="{6CA4F527-DB45-4A78-87C5-A6830FD5A14F}"/>
              </a:ext>
            </a:extLst>
          </p:cNvPr>
          <p:cNvSpPr>
            <a:spLocks xmlns:a="http://schemas.openxmlformats.org/drawingml/2006/main" noGrp="1"/>
          </p:cNvSpPr>
          <p:nvPr/>
        </p:nvSpPr>
        <p:spPr>
          <a:xfrm xmlns:a="http://schemas.openxmlformats.org/drawingml/2006/main">
            <a:off x="6762750" y="4933950"/>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Disconnects the call</a:t>
            </a:r>
          </a:p>
        </p:txBody>
      </p:sp>
      <p:sp>
        <p:nvSpPr>
          <p:cNvPr id="16" name="">
            <a:extLst xmlns:a="http://schemas.openxmlformats.org/drawingml/2006/main">
              <a:ext uri="{FF2B5EF4-FFF2-40B4-BE49-F238E27FC236}">
                <a16:creationId xmlns:a16="http://schemas.microsoft.com/office/drawing/2014/main" id="{C85AAA7C-0D0A-4C29-9102-647A85B64F93}"/>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Going Home does not necessarily hang up.</a:t>
            </a:r>
          </a:p>
        </p:txBody>
      </p:sp>
    </p:spTree>
    <p:extLst>
      <p:ext uri="{BB962C8B-B14F-4D97-AF65-F5344CB8AC3E}">
        <p14:creationId xmlns:p14="http://schemas.microsoft.com/office/powerpoint/2010/main" val="132126104"/>
      </p:ext>
    </p:extLst>
  </p:cSld>
</p:sld>
</file>

<file path=ppt/slides/slide6.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4B10F0B-4C57-4D36-A3B1-97ECAC12665F}"/>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91315BE-80AF-4982-B4B8-A142AD07837A}"/>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CALL HISTORY</a:t>
            </a:r>
          </a:p>
        </p:txBody>
      </p:sp>
      <p:sp>
        <p:nvSpPr>
          <p:cNvPr id="3" name="">
            <a:extLst xmlns:a="http://schemas.openxmlformats.org/drawingml/2006/main">
              <a:ext uri="{FF2B5EF4-FFF2-40B4-BE49-F238E27FC236}">
                <a16:creationId xmlns:a16="http://schemas.microsoft.com/office/drawing/2014/main" id="{76F21D87-5EBF-4F47-BBC0-D1444F9E3528}"/>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Recent calls</a:t>
            </a:r>
          </a:p>
        </p:txBody>
      </p:sp>
      <p:sp>
        <p:nvSpPr>
          <p:cNvPr id="4" name="">
            <a:extLst xmlns:a="http://schemas.openxmlformats.org/drawingml/2006/main">
              <a:ext uri="{FF2B5EF4-FFF2-40B4-BE49-F238E27FC236}">
                <a16:creationId xmlns:a16="http://schemas.microsoft.com/office/drawing/2014/main" id="{666D0735-E554-417F-B72F-08704AEF808E}"/>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C3S06</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2351acfe3314e77"/>
          <a:srcRect xmlns:a="http://schemas.openxmlformats.org/drawingml/2006/main" l="700" t="25800" r="75700" b="506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16D0AAA-4AA7-4547-896F-E54E12C255A7}"/>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Made, answered or missed</a:t>
            </a:r>
          </a:p>
        </p:txBody>
      </p:sp>
      <p:sp>
        <p:nvSpPr>
          <p:cNvPr id="7" name="">
            <a:extLst xmlns:a="http://schemas.openxmlformats.org/drawingml/2006/main">
              <a:ext uri="{FF2B5EF4-FFF2-40B4-BE49-F238E27FC236}">
                <a16:creationId xmlns:a16="http://schemas.microsoft.com/office/drawing/2014/main" id="{AF9F3405-C965-48B9-8CD8-89A5491945E7}"/>
              </a:ext>
            </a:extLst>
          </p:cNvPr>
          <p:cNvSpPr>
            <a:spLocks xmlns:a="http://schemas.openxmlformats.org/drawingml/2006/main" noGrp="1"/>
          </p:cNvSpPr>
          <p:nvPr/>
        </p:nvSpPr>
        <p:spPr>
          <a:xfrm xmlns:a="http://schemas.openxmlformats.org/drawingml/2006/main">
            <a:off x="704850" y="317182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A saved name or a number</a:t>
            </a:r>
          </a:p>
        </p:txBody>
      </p:sp>
      <p:sp>
        <p:nvSpPr>
          <p:cNvPr id="8" name="">
            <a:extLst xmlns:a="http://schemas.openxmlformats.org/drawingml/2006/main">
              <a:ext uri="{FF2B5EF4-FFF2-40B4-BE49-F238E27FC236}">
                <a16:creationId xmlns:a16="http://schemas.microsoft.com/office/drawing/2014/main" id="{03B9AC9C-1001-46F3-996F-CF0C110D00C2}"/>
              </a:ext>
            </a:extLst>
          </p:cNvPr>
          <p:cNvSpPr>
            <a:spLocks xmlns:a="http://schemas.openxmlformats.org/drawingml/2006/main" noGrp="1"/>
          </p:cNvSpPr>
          <p:nvPr/>
        </p:nvSpPr>
        <p:spPr>
          <a:xfrm xmlns:a="http://schemas.openxmlformats.org/drawingml/2006/main">
            <a:off x="704850" y="3962400"/>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Details show the kind of call.</a:t>
            </a:r>
          </a:p>
        </p:txBody>
      </p:sp>
      <p:sp>
        <p:nvSpPr>
          <p:cNvPr id="9" name="">
            <a:extLst xmlns:a="http://schemas.openxmlformats.org/drawingml/2006/main">
              <a:ext uri="{FF2B5EF4-FFF2-40B4-BE49-F238E27FC236}">
                <a16:creationId xmlns:a16="http://schemas.microsoft.com/office/drawing/2014/main" id="{4AD908BB-AE99-4098-A094-809B21E70748}"/>
              </a:ext>
            </a:extLst>
          </p:cNvPr>
          <p:cNvSpPr>
            <a:spLocks xmlns:a="http://schemas.openxmlformats.org/drawingml/2006/main" noGrp="1"/>
          </p:cNvSpPr>
          <p:nvPr/>
        </p:nvSpPr>
        <p:spPr>
          <a:xfrm xmlns:a="http://schemas.openxmlformats.org/drawingml/2006/main">
            <a:off x="704850" y="475297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You may choose whether to call back.</a:t>
            </a:r>
          </a:p>
        </p:txBody>
      </p:sp>
      <p:sp>
        <p:nvSpPr>
          <p:cNvPr id="10" name="">
            <a:extLst xmlns:a="http://schemas.openxmlformats.org/drawingml/2006/main">
              <a:ext uri="{FF2B5EF4-FFF2-40B4-BE49-F238E27FC236}">
                <a16:creationId xmlns:a16="http://schemas.microsoft.com/office/drawing/2014/main" id="{66D2E58B-8974-4C1A-A15D-331D9A996CA7}"/>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A missed call does not require a call back.</a:t>
            </a:r>
          </a:p>
        </p:txBody>
      </p:sp>
    </p:spTree>
    <p:extLst>
      <p:ext uri="{BB962C8B-B14F-4D97-AF65-F5344CB8AC3E}">
        <p14:creationId xmlns:p14="http://schemas.microsoft.com/office/powerpoint/2010/main" val="1066102483"/>
      </p:ext>
    </p:extLst>
  </p:cSld>
</p:sld>
</file>

<file path=ppt/slides/slide7.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9CA7E26-3C16-4EFE-9691-E59D160953A0}"/>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3FA0F1C-9C79-447A-9B33-128099353B0B}"/>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YOUR ADDRESS BOOK</a:t>
            </a:r>
          </a:p>
        </p:txBody>
      </p:sp>
      <p:sp>
        <p:nvSpPr>
          <p:cNvPr id="3" name="">
            <a:extLst xmlns:a="http://schemas.openxmlformats.org/drawingml/2006/main">
              <a:ext uri="{FF2B5EF4-FFF2-40B4-BE49-F238E27FC236}">
                <a16:creationId xmlns:a16="http://schemas.microsoft.com/office/drawing/2014/main" id="{1EA00550-4A44-4C78-A19C-6548AD969BCA}"/>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What is a contact?</a:t>
            </a:r>
          </a:p>
        </p:txBody>
      </p:sp>
      <p:sp>
        <p:nvSpPr>
          <p:cNvPr id="4" name="">
            <a:extLst xmlns:a="http://schemas.openxmlformats.org/drawingml/2006/main">
              <a:ext uri="{FF2B5EF4-FFF2-40B4-BE49-F238E27FC236}">
                <a16:creationId xmlns:a16="http://schemas.microsoft.com/office/drawing/2014/main" id="{D3A4E7EA-D05B-4BF1-A669-ABCF322B47AE}"/>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C3S07</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50be78331204f9d"/>
          <a:srcRect xmlns:a="http://schemas.openxmlformats.org/drawingml/2006/main" l="25700" t="25800" r="50700" b="506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56EB170-43FA-41B4-AB4D-C382C63A4DA6}"/>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A person or organization saved by name</a:t>
            </a:r>
          </a:p>
        </p:txBody>
      </p:sp>
      <p:sp>
        <p:nvSpPr>
          <p:cNvPr id="7" name="">
            <a:extLst xmlns:a="http://schemas.openxmlformats.org/drawingml/2006/main">
              <a:ext uri="{FF2B5EF4-FFF2-40B4-BE49-F238E27FC236}">
                <a16:creationId xmlns:a16="http://schemas.microsoft.com/office/drawing/2014/main" id="{318F8B83-30B3-4610-89AA-6ED4FF163EE3}"/>
              </a:ext>
            </a:extLst>
          </p:cNvPr>
          <p:cNvSpPr>
            <a:spLocks xmlns:a="http://schemas.openxmlformats.org/drawingml/2006/main" noGrp="1"/>
          </p:cNvSpPr>
          <p:nvPr/>
        </p:nvSpPr>
        <p:spPr>
          <a:xfrm xmlns:a="http://schemas.openxmlformats.org/drawingml/2006/main">
            <a:off x="762000" y="3219450"/>
            <a:ext cx="7029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76C7"/>
                </a:solidFill>
                <a:latin typeface="Aptos Display"/>
                <a:ea typeface="Aptos Display"/>
                <a:cs typeface="Aptos Display"/>
              </a:defRPr>
            </a:pPr>
            <a:r>
              <a:rPr sz="2700" b="1">
                <a:solidFill>
                  <a:srgbClr val="1776C7"/>
                </a:solidFill>
                <a:latin typeface="Aptos Display"/>
                <a:ea typeface="Aptos Display"/>
                <a:cs typeface="Aptos Display"/>
              </a:rPr>
              <a:t>Name</a:t>
            </a:r>
          </a:p>
        </p:txBody>
      </p:sp>
      <p:sp>
        <p:nvSpPr>
          <p:cNvPr id="8" name="">
            <a:extLst xmlns:a="http://schemas.openxmlformats.org/drawingml/2006/main">
              <a:ext uri="{FF2B5EF4-FFF2-40B4-BE49-F238E27FC236}">
                <a16:creationId xmlns:a16="http://schemas.microsoft.com/office/drawing/2014/main" id="{A0BF6F67-E8EC-44AC-8F4F-2AA3510C9E93}"/>
              </a:ext>
            </a:extLst>
          </p:cNvPr>
          <p:cNvSpPr>
            <a:spLocks xmlns:a="http://schemas.openxmlformats.org/drawingml/2006/main" noGrp="1"/>
          </p:cNvSpPr>
          <p:nvPr/>
        </p:nvSpPr>
        <p:spPr>
          <a:xfrm xmlns:a="http://schemas.openxmlformats.org/drawingml/2006/main">
            <a:off x="762000" y="3962400"/>
            <a:ext cx="7029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37AE46"/>
                </a:solidFill>
                <a:latin typeface="Aptos Display"/>
                <a:ea typeface="Aptos Display"/>
                <a:cs typeface="Aptos Display"/>
              </a:defRPr>
            </a:pPr>
            <a:r>
              <a:rPr sz="2700" b="1">
                <a:solidFill>
                  <a:srgbClr val="37AE46"/>
                </a:solidFill>
                <a:latin typeface="Aptos Display"/>
                <a:ea typeface="Aptos Display"/>
                <a:cs typeface="Aptos Display"/>
              </a:rPr>
              <a:t>Telephone number</a:t>
            </a:r>
          </a:p>
        </p:txBody>
      </p:sp>
      <p:sp>
        <p:nvSpPr>
          <p:cNvPr id="9" name="">
            <a:extLst xmlns:a="http://schemas.openxmlformats.org/drawingml/2006/main">
              <a:ext uri="{FF2B5EF4-FFF2-40B4-BE49-F238E27FC236}">
                <a16:creationId xmlns:a16="http://schemas.microsoft.com/office/drawing/2014/main" id="{5C7ECDC4-6469-423E-92FC-3B266A2F1DB1}"/>
              </a:ext>
            </a:extLst>
          </p:cNvPr>
          <p:cNvSpPr>
            <a:spLocks xmlns:a="http://schemas.openxmlformats.org/drawingml/2006/main" noGrp="1"/>
          </p:cNvSpPr>
          <p:nvPr/>
        </p:nvSpPr>
        <p:spPr>
          <a:xfrm xmlns:a="http://schemas.openxmlformats.org/drawingml/2006/main">
            <a:off x="762000" y="4705350"/>
            <a:ext cx="7029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7250B8"/>
                </a:solidFill>
                <a:latin typeface="Aptos Display"/>
                <a:ea typeface="Aptos Display"/>
                <a:cs typeface="Aptos Display"/>
              </a:defRPr>
            </a:pPr>
            <a:r>
              <a:rPr sz="2700" b="1">
                <a:solidFill>
                  <a:srgbClr val="7250B8"/>
                </a:solidFill>
                <a:latin typeface="Aptos Display"/>
                <a:ea typeface="Aptos Display"/>
                <a:cs typeface="Aptos Display"/>
              </a:rPr>
              <a:t>Email address, when available</a:t>
            </a:r>
          </a:p>
        </p:txBody>
      </p:sp>
      <p:sp>
        <p:nvSpPr>
          <p:cNvPr id="10" name="">
            <a:extLst xmlns:a="http://schemas.openxmlformats.org/drawingml/2006/main">
              <a:ext uri="{FF2B5EF4-FFF2-40B4-BE49-F238E27FC236}">
                <a16:creationId xmlns:a16="http://schemas.microsoft.com/office/drawing/2014/main" id="{6E55E11E-7FAF-4247-8D14-A3510B0B9216}"/>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Contacts help with texts, picture sharing and email.</a:t>
            </a:r>
          </a:p>
        </p:txBody>
      </p:sp>
    </p:spTree>
    <p:extLst>
      <p:ext uri="{BB962C8B-B14F-4D97-AF65-F5344CB8AC3E}">
        <p14:creationId xmlns:p14="http://schemas.microsoft.com/office/powerpoint/2010/main" val="804626990"/>
      </p:ext>
    </p:extLst>
  </p:cSld>
</p:sld>
</file>

<file path=ppt/slides/slide8.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3CEAFDB-BC04-496D-808B-96E22B4383A2}"/>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EABFC8A-D34F-4CA8-96EF-C1113AD732EF}"/>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CHOOSE THE PERSON FIRST</a:t>
            </a:r>
          </a:p>
        </p:txBody>
      </p:sp>
      <p:sp>
        <p:nvSpPr>
          <p:cNvPr id="3" name="">
            <a:extLst xmlns:a="http://schemas.openxmlformats.org/drawingml/2006/main">
              <a:ext uri="{FF2B5EF4-FFF2-40B4-BE49-F238E27FC236}">
                <a16:creationId xmlns:a16="http://schemas.microsoft.com/office/drawing/2014/main" id="{F2CF923A-091C-440E-96E6-E1F8A50256FB}"/>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Phone and Contacts work together</a:t>
            </a:r>
          </a:p>
        </p:txBody>
      </p:sp>
      <p:sp>
        <p:nvSpPr>
          <p:cNvPr id="4" name="">
            <a:extLst xmlns:a="http://schemas.openxmlformats.org/drawingml/2006/main">
              <a:ext uri="{FF2B5EF4-FFF2-40B4-BE49-F238E27FC236}">
                <a16:creationId xmlns:a16="http://schemas.microsoft.com/office/drawing/2014/main" id="{A6C8C935-947E-4C1F-AD5B-5ECF7ABDEFA0}"/>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C3S08</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84dc9d05fc7434d"/>
          <a:srcRect xmlns:a="http://schemas.openxmlformats.org/drawingml/2006/main" l="50700" t="25800" r="25700" b="506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1B757F7-3161-4253-96A7-973E72A1A63D}"/>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Find the person, then choose how to talk.</a:t>
            </a:r>
          </a:p>
        </p:txBody>
      </p:sp>
      <p:sp>
        <p:nvSpPr>
          <p:cNvPr id="7" name="">
            <a:extLst xmlns:a="http://schemas.openxmlformats.org/drawingml/2006/main">
              <a:ext uri="{FF2B5EF4-FFF2-40B4-BE49-F238E27FC236}">
                <a16:creationId xmlns:a16="http://schemas.microsoft.com/office/drawing/2014/main" id="{3B68F669-7D30-4047-934D-FA0FFF1852BC}"/>
              </a:ext>
            </a:extLst>
          </p:cNvPr>
          <p:cNvSpPr>
            <a:spLocks xmlns:a="http://schemas.openxmlformats.org/drawingml/2006/main" noGrp="1"/>
          </p:cNvSpPr>
          <p:nvPr/>
        </p:nvSpPr>
        <p:spPr>
          <a:xfrm xmlns:a="http://schemas.openxmlformats.org/drawingml/2006/main">
            <a:off x="704850" y="317182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Call: a telephone conversation</a:t>
            </a:r>
          </a:p>
        </p:txBody>
      </p:sp>
      <p:sp>
        <p:nvSpPr>
          <p:cNvPr id="8" name="">
            <a:extLst xmlns:a="http://schemas.openxmlformats.org/drawingml/2006/main">
              <a:ext uri="{FF2B5EF4-FFF2-40B4-BE49-F238E27FC236}">
                <a16:creationId xmlns:a16="http://schemas.microsoft.com/office/drawing/2014/main" id="{CDDD7A1F-EC31-4887-A873-BB0615BED097}"/>
              </a:ext>
            </a:extLst>
          </p:cNvPr>
          <p:cNvSpPr>
            <a:spLocks xmlns:a="http://schemas.openxmlformats.org/drawingml/2006/main" noGrp="1"/>
          </p:cNvSpPr>
          <p:nvPr/>
        </p:nvSpPr>
        <p:spPr>
          <a:xfrm xmlns:a="http://schemas.openxmlformats.org/drawingml/2006/main">
            <a:off x="704850" y="3962400"/>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Message: a written text</a:t>
            </a:r>
          </a:p>
        </p:txBody>
      </p:sp>
      <p:sp>
        <p:nvSpPr>
          <p:cNvPr id="9" name="">
            <a:extLst xmlns:a="http://schemas.openxmlformats.org/drawingml/2006/main">
              <a:ext uri="{FF2B5EF4-FFF2-40B4-BE49-F238E27FC236}">
                <a16:creationId xmlns:a16="http://schemas.microsoft.com/office/drawing/2014/main" id="{AB92F439-893F-4451-9ADE-1DF24D272148}"/>
              </a:ext>
            </a:extLst>
          </p:cNvPr>
          <p:cNvSpPr>
            <a:spLocks xmlns:a="http://schemas.openxmlformats.org/drawingml/2006/main" noGrp="1"/>
          </p:cNvSpPr>
          <p:nvPr/>
        </p:nvSpPr>
        <p:spPr>
          <a:xfrm xmlns:a="http://schemas.openxmlformats.org/drawingml/2006/main">
            <a:off x="704850" y="475297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Video: when a compatible service is available</a:t>
            </a:r>
          </a:p>
        </p:txBody>
      </p:sp>
      <p:sp>
        <p:nvSpPr>
          <p:cNvPr id="10" name="">
            <a:extLst xmlns:a="http://schemas.openxmlformats.org/drawingml/2006/main">
              <a:ext uri="{FF2B5EF4-FFF2-40B4-BE49-F238E27FC236}">
                <a16:creationId xmlns:a16="http://schemas.microsoft.com/office/drawing/2014/main" id="{7B9BDDBA-1155-4EAB-8613-695F63BD9C7A}"/>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Your phone may not show every choice.</a:t>
            </a:r>
          </a:p>
        </p:txBody>
      </p:sp>
    </p:spTree>
    <p:extLst>
      <p:ext uri="{BB962C8B-B14F-4D97-AF65-F5344CB8AC3E}">
        <p14:creationId xmlns:p14="http://schemas.microsoft.com/office/powerpoint/2010/main" val="1706153706"/>
      </p:ext>
    </p:extLst>
  </p:cSld>
</p:sld>
</file>

<file path=ppt/slides/slide9.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5D303AF-8324-434E-9D65-49EAB652BFD8}"/>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3EBD71A-E2B3-4376-BEEA-30C596B27399}"/>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CONTACTS</a:t>
            </a:r>
          </a:p>
        </p:txBody>
      </p:sp>
      <p:sp>
        <p:nvSpPr>
          <p:cNvPr id="3" name="">
            <a:extLst xmlns:a="http://schemas.openxmlformats.org/drawingml/2006/main">
              <a:ext uri="{FF2B5EF4-FFF2-40B4-BE49-F238E27FC236}">
                <a16:creationId xmlns:a16="http://schemas.microsoft.com/office/drawing/2014/main" id="{426E64FE-97D1-4E05-80AD-13AAB1B49A2D}"/>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Finding a contact</a:t>
            </a:r>
          </a:p>
        </p:txBody>
      </p:sp>
      <p:sp>
        <p:nvSpPr>
          <p:cNvPr id="4" name="">
            <a:extLst xmlns:a="http://schemas.openxmlformats.org/drawingml/2006/main">
              <a:ext uri="{FF2B5EF4-FFF2-40B4-BE49-F238E27FC236}">
                <a16:creationId xmlns:a16="http://schemas.microsoft.com/office/drawing/2014/main" id="{DAAA0CE2-667D-4725-9073-5FA0DCA0D605}"/>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C3S09</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d2b6a59a7b04f15"/>
          <a:srcRect xmlns:a="http://schemas.openxmlformats.org/drawingml/2006/main" l="75700" t="25800" r="700" b="506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F85DD3A-AFA5-46DD-84E8-B4D0F8534B00}"/>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Search can be quicker than scrolling.</a:t>
            </a:r>
          </a:p>
        </p:txBody>
      </p:sp>
      <p:sp>
        <p:nvSpPr>
          <p:cNvPr id="7" name="">
            <a:extLst xmlns:a="http://schemas.openxmlformats.org/drawingml/2006/main">
              <a:ext uri="{FF2B5EF4-FFF2-40B4-BE49-F238E27FC236}">
                <a16:creationId xmlns:a16="http://schemas.microsoft.com/office/drawing/2014/main" id="{B30057FA-F291-473F-8652-7160AC9838F7}"/>
              </a:ext>
            </a:extLst>
          </p:cNvPr>
          <p:cNvSpPr>
            <a:spLocks xmlns:a="http://schemas.openxmlformats.org/drawingml/2006/main" noGrp="1"/>
          </p:cNvSpPr>
          <p:nvPr/>
        </p:nvSpPr>
        <p:spPr>
          <a:xfrm xmlns:a="http://schemas.openxmlformats.org/drawingml/2006/main">
            <a:off x="704850" y="31718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776C7"/>
                </a:solidFill>
                <a:latin typeface="Aptos Display"/>
                <a:ea typeface="Aptos Display"/>
                <a:cs typeface="Aptos Display"/>
              </a:defRPr>
            </a:pPr>
            <a:r>
              <a:rPr sz="2550" b="1">
                <a:solidFill>
                  <a:srgbClr val="1776C7"/>
                </a:solidFill>
                <a:latin typeface="Aptos Display"/>
                <a:ea typeface="Aptos Display"/>
                <a:cs typeface="Aptos Display"/>
              </a:rPr>
              <a:t>1</a:t>
            </a:r>
          </a:p>
        </p:txBody>
      </p:sp>
      <p:sp>
        <p:nvSpPr>
          <p:cNvPr id="8" name="">
            <a:extLst xmlns:a="http://schemas.openxmlformats.org/drawingml/2006/main">
              <a:ext uri="{FF2B5EF4-FFF2-40B4-BE49-F238E27FC236}">
                <a16:creationId xmlns:a16="http://schemas.microsoft.com/office/drawing/2014/main" id="{B7E6A94E-1308-4CDE-8584-D32B1E5C8E10}"/>
              </a:ext>
            </a:extLst>
          </p:cNvPr>
          <p:cNvSpPr>
            <a:spLocks xmlns:a="http://schemas.openxmlformats.org/drawingml/2006/main" noGrp="1"/>
          </p:cNvSpPr>
          <p:nvPr/>
        </p:nvSpPr>
        <p:spPr>
          <a:xfrm xmlns:a="http://schemas.openxmlformats.org/drawingml/2006/main">
            <a:off x="1200150" y="317182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23A63"/>
                </a:solidFill>
                <a:latin typeface="Aptos"/>
                <a:ea typeface="Aptos"/>
                <a:cs typeface="Aptos"/>
              </a:defRPr>
            </a:pPr>
            <a:r>
              <a:rPr sz="2550" b="0">
                <a:solidFill>
                  <a:srgbClr val="123A63"/>
                </a:solidFill>
                <a:latin typeface="Aptos"/>
                <a:ea typeface="Aptos"/>
                <a:cs typeface="Aptos"/>
              </a:rPr>
              <a:t>Open Contacts.</a:t>
            </a:r>
          </a:p>
        </p:txBody>
      </p:sp>
      <p:sp>
        <p:nvSpPr>
          <p:cNvPr id="9" name="">
            <a:extLst xmlns:a="http://schemas.openxmlformats.org/drawingml/2006/main">
              <a:ext uri="{FF2B5EF4-FFF2-40B4-BE49-F238E27FC236}">
                <a16:creationId xmlns:a16="http://schemas.microsoft.com/office/drawing/2014/main" id="{DA419EA6-E77A-44B2-8030-A20A33DC49DB}"/>
              </a:ext>
            </a:extLst>
          </p:cNvPr>
          <p:cNvSpPr>
            <a:spLocks xmlns:a="http://schemas.openxmlformats.org/drawingml/2006/main" noGrp="1"/>
          </p:cNvSpPr>
          <p:nvPr/>
        </p:nvSpPr>
        <p:spPr>
          <a:xfrm xmlns:a="http://schemas.openxmlformats.org/drawingml/2006/main">
            <a:off x="704850" y="3962400"/>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37AE46"/>
                </a:solidFill>
                <a:latin typeface="Aptos Display"/>
                <a:ea typeface="Aptos Display"/>
                <a:cs typeface="Aptos Display"/>
              </a:defRPr>
            </a:pPr>
            <a:r>
              <a:rPr sz="2550" b="1">
                <a:solidFill>
                  <a:srgbClr val="37AE46"/>
                </a:solidFill>
                <a:latin typeface="Aptos Display"/>
                <a:ea typeface="Aptos Display"/>
                <a:cs typeface="Aptos Display"/>
              </a:rPr>
              <a:t>2</a:t>
            </a:r>
          </a:p>
        </p:txBody>
      </p:sp>
      <p:sp>
        <p:nvSpPr>
          <p:cNvPr id="10" name="">
            <a:extLst xmlns:a="http://schemas.openxmlformats.org/drawingml/2006/main">
              <a:ext uri="{FF2B5EF4-FFF2-40B4-BE49-F238E27FC236}">
                <a16:creationId xmlns:a16="http://schemas.microsoft.com/office/drawing/2014/main" id="{BED2F967-89A2-4D0A-A6AC-E01B0C406D73}"/>
              </a:ext>
            </a:extLst>
          </p:cNvPr>
          <p:cNvSpPr>
            <a:spLocks xmlns:a="http://schemas.openxmlformats.org/drawingml/2006/main" noGrp="1"/>
          </p:cNvSpPr>
          <p:nvPr/>
        </p:nvSpPr>
        <p:spPr>
          <a:xfrm xmlns:a="http://schemas.openxmlformats.org/drawingml/2006/main">
            <a:off x="1200150" y="3962400"/>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23A63"/>
                </a:solidFill>
                <a:latin typeface="Aptos"/>
                <a:ea typeface="Aptos"/>
                <a:cs typeface="Aptos"/>
              </a:defRPr>
            </a:pPr>
            <a:r>
              <a:rPr sz="2550" b="0">
                <a:solidFill>
                  <a:srgbClr val="123A63"/>
                </a:solidFill>
                <a:latin typeface="Aptos"/>
                <a:ea typeface="Aptos"/>
                <a:cs typeface="Aptos"/>
              </a:rPr>
              <a:t>Type a few letters of the name.</a:t>
            </a:r>
          </a:p>
        </p:txBody>
      </p:sp>
      <p:sp>
        <p:nvSpPr>
          <p:cNvPr id="11" name="">
            <a:extLst xmlns:a="http://schemas.openxmlformats.org/drawingml/2006/main">
              <a:ext uri="{FF2B5EF4-FFF2-40B4-BE49-F238E27FC236}">
                <a16:creationId xmlns:a16="http://schemas.microsoft.com/office/drawing/2014/main" id="{987EC106-1AB9-4167-8657-ADB0E23792A7}"/>
              </a:ext>
            </a:extLst>
          </p:cNvPr>
          <p:cNvSpPr>
            <a:spLocks xmlns:a="http://schemas.openxmlformats.org/drawingml/2006/main" noGrp="1"/>
          </p:cNvSpPr>
          <p:nvPr/>
        </p:nvSpPr>
        <p:spPr>
          <a:xfrm xmlns:a="http://schemas.openxmlformats.org/drawingml/2006/main">
            <a:off x="704850" y="475297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BB670C"/>
                </a:solidFill>
                <a:latin typeface="Aptos Display"/>
                <a:ea typeface="Aptos Display"/>
                <a:cs typeface="Aptos Display"/>
              </a:defRPr>
            </a:pPr>
            <a:r>
              <a:rPr sz="2550" b="1">
                <a:solidFill>
                  <a:srgbClr val="BB670C"/>
                </a:solidFill>
                <a:latin typeface="Aptos Display"/>
                <a:ea typeface="Aptos Display"/>
                <a:cs typeface="Aptos Display"/>
              </a:rPr>
              <a:t>3</a:t>
            </a:r>
          </a:p>
        </p:txBody>
      </p:sp>
      <p:sp>
        <p:nvSpPr>
          <p:cNvPr id="12" name="">
            <a:extLst xmlns:a="http://schemas.openxmlformats.org/drawingml/2006/main">
              <a:ext uri="{FF2B5EF4-FFF2-40B4-BE49-F238E27FC236}">
                <a16:creationId xmlns:a16="http://schemas.microsoft.com/office/drawing/2014/main" id="{9463BFA2-7266-49F5-B87D-5428CC4AFDC7}"/>
              </a:ext>
            </a:extLst>
          </p:cNvPr>
          <p:cNvSpPr>
            <a:spLocks xmlns:a="http://schemas.openxmlformats.org/drawingml/2006/main" noGrp="1"/>
          </p:cNvSpPr>
          <p:nvPr/>
        </p:nvSpPr>
        <p:spPr>
          <a:xfrm xmlns:a="http://schemas.openxmlformats.org/drawingml/2006/main">
            <a:off x="1200150" y="475297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23A63"/>
                </a:solidFill>
                <a:latin typeface="Aptos"/>
                <a:ea typeface="Aptos"/>
                <a:cs typeface="Aptos"/>
              </a:defRPr>
            </a:pPr>
            <a:r>
              <a:rPr sz="2550" b="0">
                <a:solidFill>
                  <a:srgbClr val="123A63"/>
                </a:solidFill>
                <a:latin typeface="Aptos"/>
                <a:ea typeface="Aptos"/>
                <a:cs typeface="Aptos"/>
              </a:rPr>
              <a:t>Choose the matching person.</a:t>
            </a:r>
          </a:p>
        </p:txBody>
      </p:sp>
      <p:sp>
        <p:nvSpPr>
          <p:cNvPr id="13" name="">
            <a:extLst xmlns:a="http://schemas.openxmlformats.org/drawingml/2006/main">
              <a:ext uri="{FF2B5EF4-FFF2-40B4-BE49-F238E27FC236}">
                <a16:creationId xmlns:a16="http://schemas.microsoft.com/office/drawing/2014/main" id="{D8D43FAB-EFED-4581-8194-99911BF9031F}"/>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Your turn: find a saved contact without calling.</a:t>
            </a:r>
          </a:p>
        </p:txBody>
      </p:sp>
    </p:spTree>
    <p:extLst>
      <p:ext uri="{BB962C8B-B14F-4D97-AF65-F5344CB8AC3E}">
        <p14:creationId xmlns:p14="http://schemas.microsoft.com/office/powerpoint/2010/main" val="420635558"/>
      </p:ext>
    </p:extLst>
  </p:cSld>
</p:sld>
</file>

<file path=ppt/slides/slide10.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4B9E955F-72FA-4FC4-BF0B-E4B5C212C44C}"/>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5C70EDE-3C20-4514-84A8-B06E86816134}"/>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CONTACTS</a:t>
            </a:r>
          </a:p>
        </p:txBody>
      </p:sp>
      <p:sp>
        <p:nvSpPr>
          <p:cNvPr id="3" name="">
            <a:extLst xmlns:a="http://schemas.openxmlformats.org/drawingml/2006/main">
              <a:ext uri="{FF2B5EF4-FFF2-40B4-BE49-F238E27FC236}">
                <a16:creationId xmlns:a16="http://schemas.microsoft.com/office/drawing/2014/main" id="{1799A45D-073B-4CDB-9F59-D24C6CF9CED7}"/>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Creating a contact</a:t>
            </a:r>
          </a:p>
        </p:txBody>
      </p:sp>
      <p:sp>
        <p:nvSpPr>
          <p:cNvPr id="4" name="">
            <a:extLst xmlns:a="http://schemas.openxmlformats.org/drawingml/2006/main">
              <a:ext uri="{FF2B5EF4-FFF2-40B4-BE49-F238E27FC236}">
                <a16:creationId xmlns:a16="http://schemas.microsoft.com/office/drawing/2014/main" id="{11E7A833-D53E-4609-BDB0-2B423B18BAE4}"/>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C3S10</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70cba486e2542b3"/>
          <a:srcRect xmlns:a="http://schemas.openxmlformats.org/drawingml/2006/main" l="700" t="50800" r="75700" b="27200"/>
          <a:stretch xmlns:a="http://schemas.openxmlformats.org/drawingml/2006/main"/>
        </p:blipFill>
        <p:spPr>
          <a:xfrm xmlns:a="http://schemas.openxmlformats.org/drawingml/2006/main">
            <a:off x="8258175" y="2000250"/>
            <a:ext cx="3048000" cy="3048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04ED26F-ECCF-4C3F-BAF7-DA5271460C1E}"/>
              </a:ext>
            </a:extLst>
          </p:cNvPr>
          <p:cNvSpPr>
            <a:spLocks xmlns:a="http://schemas.openxmlformats.org/drawingml/2006/main" noGrp="1"/>
          </p:cNvSpPr>
          <p:nvPr/>
        </p:nvSpPr>
        <p:spPr>
          <a:xfrm xmlns:a="http://schemas.openxmlformats.org/drawingml/2006/main">
            <a:off x="704850" y="208597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776C7"/>
                </a:solidFill>
                <a:latin typeface="Aptos Display"/>
                <a:ea typeface="Aptos Display"/>
                <a:cs typeface="Aptos Display"/>
              </a:defRPr>
            </a:pPr>
            <a:r>
              <a:rPr sz="2400" b="1">
                <a:solidFill>
                  <a:srgbClr val="1776C7"/>
                </a:solidFill>
                <a:latin typeface="Aptos Display"/>
                <a:ea typeface="Aptos Display"/>
                <a:cs typeface="Aptos Display"/>
              </a:rPr>
              <a:t>1</a:t>
            </a:r>
          </a:p>
        </p:txBody>
      </p:sp>
      <p:sp>
        <p:nvSpPr>
          <p:cNvPr id="7" name="">
            <a:extLst xmlns:a="http://schemas.openxmlformats.org/drawingml/2006/main">
              <a:ext uri="{FF2B5EF4-FFF2-40B4-BE49-F238E27FC236}">
                <a16:creationId xmlns:a16="http://schemas.microsoft.com/office/drawing/2014/main" id="{ED8EE973-9B02-4CF9-BD40-6610EDD7E169}"/>
              </a:ext>
            </a:extLst>
          </p:cNvPr>
          <p:cNvSpPr>
            <a:spLocks xmlns:a="http://schemas.openxmlformats.org/drawingml/2006/main" noGrp="1"/>
          </p:cNvSpPr>
          <p:nvPr/>
        </p:nvSpPr>
        <p:spPr>
          <a:xfrm xmlns:a="http://schemas.openxmlformats.org/drawingml/2006/main">
            <a:off x="1200150" y="2085975"/>
            <a:ext cx="647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23A63"/>
                </a:solidFill>
                <a:latin typeface="Aptos"/>
                <a:ea typeface="Aptos"/>
                <a:cs typeface="Aptos"/>
              </a:defRPr>
            </a:pPr>
            <a:r>
              <a:rPr sz="2400" b="0">
                <a:solidFill>
                  <a:srgbClr val="123A63"/>
                </a:solidFill>
                <a:latin typeface="Aptos"/>
                <a:ea typeface="Aptos"/>
                <a:cs typeface="Aptos"/>
              </a:rPr>
              <a:t>Choose Add, Create Contact or +.</a:t>
            </a:r>
          </a:p>
        </p:txBody>
      </p:sp>
      <p:sp>
        <p:nvSpPr>
          <p:cNvPr id="8" name="">
            <a:extLst xmlns:a="http://schemas.openxmlformats.org/drawingml/2006/main">
              <a:ext uri="{FF2B5EF4-FFF2-40B4-BE49-F238E27FC236}">
                <a16:creationId xmlns:a16="http://schemas.microsoft.com/office/drawing/2014/main" id="{4D947BC8-1EDE-47B1-A090-5348FAF0E78C}"/>
              </a:ext>
            </a:extLst>
          </p:cNvPr>
          <p:cNvSpPr>
            <a:spLocks xmlns:a="http://schemas.openxmlformats.org/drawingml/2006/main" noGrp="1"/>
          </p:cNvSpPr>
          <p:nvPr/>
        </p:nvSpPr>
        <p:spPr>
          <a:xfrm xmlns:a="http://schemas.openxmlformats.org/drawingml/2006/main">
            <a:off x="704850" y="2895600"/>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37AE46"/>
                </a:solidFill>
                <a:latin typeface="Aptos Display"/>
                <a:ea typeface="Aptos Display"/>
                <a:cs typeface="Aptos Display"/>
              </a:defRPr>
            </a:pPr>
            <a:r>
              <a:rPr sz="2400" b="1">
                <a:solidFill>
                  <a:srgbClr val="37AE46"/>
                </a:solidFill>
                <a:latin typeface="Aptos Display"/>
                <a:ea typeface="Aptos Display"/>
                <a:cs typeface="Aptos Display"/>
              </a:rPr>
              <a:t>2</a:t>
            </a:r>
          </a:p>
        </p:txBody>
      </p:sp>
      <p:sp>
        <p:nvSpPr>
          <p:cNvPr id="9" name="">
            <a:extLst xmlns:a="http://schemas.openxmlformats.org/drawingml/2006/main">
              <a:ext uri="{FF2B5EF4-FFF2-40B4-BE49-F238E27FC236}">
                <a16:creationId xmlns:a16="http://schemas.microsoft.com/office/drawing/2014/main" id="{56423B44-128E-4CD2-AE94-1FB244FEFCAB}"/>
              </a:ext>
            </a:extLst>
          </p:cNvPr>
          <p:cNvSpPr>
            <a:spLocks xmlns:a="http://schemas.openxmlformats.org/drawingml/2006/main" noGrp="1"/>
          </p:cNvSpPr>
          <p:nvPr/>
        </p:nvSpPr>
        <p:spPr>
          <a:xfrm xmlns:a="http://schemas.openxmlformats.org/drawingml/2006/main">
            <a:off x="1200150" y="2895600"/>
            <a:ext cx="647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23A63"/>
                </a:solidFill>
                <a:latin typeface="Aptos"/>
                <a:ea typeface="Aptos"/>
                <a:cs typeface="Aptos"/>
              </a:defRPr>
            </a:pPr>
            <a:r>
              <a:rPr sz="2400" b="0">
                <a:solidFill>
                  <a:srgbClr val="123A63"/>
                </a:solidFill>
                <a:latin typeface="Aptos"/>
                <a:ea typeface="Aptos"/>
                <a:cs typeface="Aptos"/>
              </a:rPr>
              <a:t>Enter the name and phone number.</a:t>
            </a:r>
          </a:p>
        </p:txBody>
      </p:sp>
      <p:sp>
        <p:nvSpPr>
          <p:cNvPr id="10" name="">
            <a:extLst xmlns:a="http://schemas.openxmlformats.org/drawingml/2006/main">
              <a:ext uri="{FF2B5EF4-FFF2-40B4-BE49-F238E27FC236}">
                <a16:creationId xmlns:a16="http://schemas.microsoft.com/office/drawing/2014/main" id="{866D1A32-7858-4499-9EC1-B8638D79480A}"/>
              </a:ext>
            </a:extLst>
          </p:cNvPr>
          <p:cNvSpPr>
            <a:spLocks xmlns:a="http://schemas.openxmlformats.org/drawingml/2006/main" noGrp="1"/>
          </p:cNvSpPr>
          <p:nvPr/>
        </p:nvSpPr>
        <p:spPr>
          <a:xfrm xmlns:a="http://schemas.openxmlformats.org/drawingml/2006/main">
            <a:off x="704850" y="37052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BB670C"/>
                </a:solidFill>
                <a:latin typeface="Aptos Display"/>
                <a:ea typeface="Aptos Display"/>
                <a:cs typeface="Aptos Display"/>
              </a:defRPr>
            </a:pPr>
            <a:r>
              <a:rPr sz="2400" b="1">
                <a:solidFill>
                  <a:srgbClr val="BB670C"/>
                </a:solidFill>
                <a:latin typeface="Aptos Display"/>
                <a:ea typeface="Aptos Display"/>
                <a:cs typeface="Aptos Display"/>
              </a:rPr>
              <a:t>3</a:t>
            </a:r>
          </a:p>
        </p:txBody>
      </p:sp>
      <p:sp>
        <p:nvSpPr>
          <p:cNvPr id="11" name="">
            <a:extLst xmlns:a="http://schemas.openxmlformats.org/drawingml/2006/main">
              <a:ext uri="{FF2B5EF4-FFF2-40B4-BE49-F238E27FC236}">
                <a16:creationId xmlns:a16="http://schemas.microsoft.com/office/drawing/2014/main" id="{A0E06DBA-2E76-4513-B75A-27840A7BB318}"/>
              </a:ext>
            </a:extLst>
          </p:cNvPr>
          <p:cNvSpPr>
            <a:spLocks xmlns:a="http://schemas.openxmlformats.org/drawingml/2006/main" noGrp="1"/>
          </p:cNvSpPr>
          <p:nvPr/>
        </p:nvSpPr>
        <p:spPr>
          <a:xfrm xmlns:a="http://schemas.openxmlformats.org/drawingml/2006/main">
            <a:off x="1200150" y="3705225"/>
            <a:ext cx="647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23A63"/>
                </a:solidFill>
                <a:latin typeface="Aptos"/>
                <a:ea typeface="Aptos"/>
                <a:cs typeface="Aptos"/>
              </a:defRPr>
            </a:pPr>
            <a:r>
              <a:rPr sz="2400" b="0">
                <a:solidFill>
                  <a:srgbClr val="123A63"/>
                </a:solidFill>
                <a:latin typeface="Aptos"/>
                <a:ea typeface="Aptos"/>
                <a:cs typeface="Aptos"/>
              </a:rPr>
              <a:t>Add an email address if you have it.</a:t>
            </a:r>
          </a:p>
        </p:txBody>
      </p:sp>
      <p:sp>
        <p:nvSpPr>
          <p:cNvPr id="12" name="">
            <a:extLst xmlns:a="http://schemas.openxmlformats.org/drawingml/2006/main">
              <a:ext uri="{FF2B5EF4-FFF2-40B4-BE49-F238E27FC236}">
                <a16:creationId xmlns:a16="http://schemas.microsoft.com/office/drawing/2014/main" id="{EC5DD56B-DF94-4FC2-B4C5-3067FB9CEB53}"/>
              </a:ext>
            </a:extLst>
          </p:cNvPr>
          <p:cNvSpPr>
            <a:spLocks xmlns:a="http://schemas.openxmlformats.org/drawingml/2006/main" noGrp="1"/>
          </p:cNvSpPr>
          <p:nvPr/>
        </p:nvSpPr>
        <p:spPr>
          <a:xfrm xmlns:a="http://schemas.openxmlformats.org/drawingml/2006/main">
            <a:off x="704850" y="4514850"/>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7250B8"/>
                </a:solidFill>
                <a:latin typeface="Aptos Display"/>
                <a:ea typeface="Aptos Display"/>
                <a:cs typeface="Aptos Display"/>
              </a:defRPr>
            </a:pPr>
            <a:r>
              <a:rPr sz="2400" b="1">
                <a:solidFill>
                  <a:srgbClr val="7250B8"/>
                </a:solidFill>
                <a:latin typeface="Aptos Display"/>
                <a:ea typeface="Aptos Display"/>
                <a:cs typeface="Aptos Display"/>
              </a:rPr>
              <a:t>4</a:t>
            </a:r>
          </a:p>
        </p:txBody>
      </p:sp>
      <p:sp>
        <p:nvSpPr>
          <p:cNvPr id="13" name="">
            <a:extLst xmlns:a="http://schemas.openxmlformats.org/drawingml/2006/main">
              <a:ext uri="{FF2B5EF4-FFF2-40B4-BE49-F238E27FC236}">
                <a16:creationId xmlns:a16="http://schemas.microsoft.com/office/drawing/2014/main" id="{65F0C880-54CC-4970-9DF0-E0F113FE2A96}"/>
              </a:ext>
            </a:extLst>
          </p:cNvPr>
          <p:cNvSpPr>
            <a:spLocks xmlns:a="http://schemas.openxmlformats.org/drawingml/2006/main" noGrp="1"/>
          </p:cNvSpPr>
          <p:nvPr/>
        </p:nvSpPr>
        <p:spPr>
          <a:xfrm xmlns:a="http://schemas.openxmlformats.org/drawingml/2006/main">
            <a:off x="1200150" y="4514850"/>
            <a:ext cx="647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23A63"/>
                </a:solidFill>
                <a:latin typeface="Aptos"/>
                <a:ea typeface="Aptos"/>
                <a:cs typeface="Aptos"/>
              </a:defRPr>
            </a:pPr>
            <a:r>
              <a:rPr sz="2400" b="0">
                <a:solidFill>
                  <a:srgbClr val="123A63"/>
                </a:solidFill>
                <a:latin typeface="Aptos"/>
                <a:ea typeface="Aptos"/>
                <a:cs typeface="Aptos"/>
              </a:rPr>
              <a:t>Save, then find the contact again.</a:t>
            </a:r>
          </a:p>
        </p:txBody>
      </p:sp>
      <p:sp>
        <p:nvSpPr>
          <p:cNvPr id="14" name="">
            <a:extLst xmlns:a="http://schemas.openxmlformats.org/drawingml/2006/main">
              <a:ext uri="{FF2B5EF4-FFF2-40B4-BE49-F238E27FC236}">
                <a16:creationId xmlns:a16="http://schemas.microsoft.com/office/drawing/2014/main" id="{46E77C7E-BC6E-4638-9B02-ABAFD2BB7FA0}"/>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Create one together. Finish the others in the lab.</a:t>
            </a:r>
          </a:p>
        </p:txBody>
      </p:sp>
    </p:spTree>
    <p:extLst>
      <p:ext uri="{BB962C8B-B14F-4D97-AF65-F5344CB8AC3E}">
        <p14:creationId xmlns:p14="http://schemas.microsoft.com/office/powerpoint/2010/main" val="595157439"/>
      </p:ext>
    </p:extLst>
  </p:cSld>
</p:sld>
</file>

<file path=ppt/slides/slide11.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EE46D16-8F76-43BB-84F4-58ABFC14F2EF}"/>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7DE7792-EED9-430D-8411-F61962F8B2D3}"/>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CONTACTS</a:t>
            </a:r>
          </a:p>
        </p:txBody>
      </p:sp>
      <p:sp>
        <p:nvSpPr>
          <p:cNvPr id="3" name="">
            <a:extLst xmlns:a="http://schemas.openxmlformats.org/drawingml/2006/main">
              <a:ext uri="{FF2B5EF4-FFF2-40B4-BE49-F238E27FC236}">
                <a16:creationId xmlns:a16="http://schemas.microsoft.com/office/drawing/2014/main" id="{346A788A-D52A-4247-839D-34168DDFD16F}"/>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Editing a contact</a:t>
            </a:r>
          </a:p>
        </p:txBody>
      </p:sp>
      <p:sp>
        <p:nvSpPr>
          <p:cNvPr id="4" name="">
            <a:extLst xmlns:a="http://schemas.openxmlformats.org/drawingml/2006/main">
              <a:ext uri="{FF2B5EF4-FFF2-40B4-BE49-F238E27FC236}">
                <a16:creationId xmlns:a16="http://schemas.microsoft.com/office/drawing/2014/main" id="{26DFD9BA-52CA-40B1-93F9-BD826A48CC8F}"/>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C3S11</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16c4a12c4ee4f39"/>
          <a:srcRect xmlns:a="http://schemas.openxmlformats.org/drawingml/2006/main" l="25700" t="50800" r="50700" b="272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438F528-DD8D-4D1F-97B3-D4ACFE0FC968}"/>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A changed number? Edit the entry.</a:t>
            </a:r>
          </a:p>
        </p:txBody>
      </p:sp>
      <p:sp>
        <p:nvSpPr>
          <p:cNvPr id="7" name="">
            <a:extLst xmlns:a="http://schemas.openxmlformats.org/drawingml/2006/main">
              <a:ext uri="{FF2B5EF4-FFF2-40B4-BE49-F238E27FC236}">
                <a16:creationId xmlns:a16="http://schemas.microsoft.com/office/drawing/2014/main" id="{5B56A179-1502-4A05-BE68-D9A4413175F9}"/>
              </a:ext>
            </a:extLst>
          </p:cNvPr>
          <p:cNvSpPr>
            <a:spLocks xmlns:a="http://schemas.openxmlformats.org/drawingml/2006/main" noGrp="1"/>
          </p:cNvSpPr>
          <p:nvPr/>
        </p:nvSpPr>
        <p:spPr>
          <a:xfrm xmlns:a="http://schemas.openxmlformats.org/drawingml/2006/main">
            <a:off x="704850" y="31718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776C7"/>
                </a:solidFill>
                <a:latin typeface="Aptos Display"/>
                <a:ea typeface="Aptos Display"/>
                <a:cs typeface="Aptos Display"/>
              </a:defRPr>
            </a:pPr>
            <a:r>
              <a:rPr sz="2475" b="1">
                <a:solidFill>
                  <a:srgbClr val="1776C7"/>
                </a:solidFill>
                <a:latin typeface="Aptos Display"/>
                <a:ea typeface="Aptos Display"/>
                <a:cs typeface="Aptos Display"/>
              </a:rPr>
              <a:t>1</a:t>
            </a:r>
          </a:p>
        </p:txBody>
      </p:sp>
      <p:sp>
        <p:nvSpPr>
          <p:cNvPr id="8" name="">
            <a:extLst xmlns:a="http://schemas.openxmlformats.org/drawingml/2006/main">
              <a:ext uri="{FF2B5EF4-FFF2-40B4-BE49-F238E27FC236}">
                <a16:creationId xmlns:a16="http://schemas.microsoft.com/office/drawing/2014/main" id="{226DE45C-F5E5-413B-ABDF-C5C9A2A3B273}"/>
              </a:ext>
            </a:extLst>
          </p:cNvPr>
          <p:cNvSpPr>
            <a:spLocks xmlns:a="http://schemas.openxmlformats.org/drawingml/2006/main" noGrp="1"/>
          </p:cNvSpPr>
          <p:nvPr/>
        </p:nvSpPr>
        <p:spPr>
          <a:xfrm xmlns:a="http://schemas.openxmlformats.org/drawingml/2006/main">
            <a:off x="1200150" y="317182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Open the contact and choose Edit.</a:t>
            </a:r>
          </a:p>
        </p:txBody>
      </p:sp>
      <p:sp>
        <p:nvSpPr>
          <p:cNvPr id="9" name="">
            <a:extLst xmlns:a="http://schemas.openxmlformats.org/drawingml/2006/main">
              <a:ext uri="{FF2B5EF4-FFF2-40B4-BE49-F238E27FC236}">
                <a16:creationId xmlns:a16="http://schemas.microsoft.com/office/drawing/2014/main" id="{0E7DFBD9-E00F-4A90-B09A-3E2598D56135}"/>
              </a:ext>
            </a:extLst>
          </p:cNvPr>
          <p:cNvSpPr>
            <a:spLocks xmlns:a="http://schemas.openxmlformats.org/drawingml/2006/main" noGrp="1"/>
          </p:cNvSpPr>
          <p:nvPr/>
        </p:nvSpPr>
        <p:spPr>
          <a:xfrm xmlns:a="http://schemas.openxmlformats.org/drawingml/2006/main">
            <a:off x="704850" y="3962400"/>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37AE46"/>
                </a:solidFill>
                <a:latin typeface="Aptos Display"/>
                <a:ea typeface="Aptos Display"/>
                <a:cs typeface="Aptos Display"/>
              </a:defRPr>
            </a:pPr>
            <a:r>
              <a:rPr sz="2475" b="1">
                <a:solidFill>
                  <a:srgbClr val="37AE46"/>
                </a:solidFill>
                <a:latin typeface="Aptos Display"/>
                <a:ea typeface="Aptos Display"/>
                <a:cs typeface="Aptos Display"/>
              </a:rPr>
              <a:t>2</a:t>
            </a:r>
          </a:p>
        </p:txBody>
      </p:sp>
      <p:sp>
        <p:nvSpPr>
          <p:cNvPr id="10" name="">
            <a:extLst xmlns:a="http://schemas.openxmlformats.org/drawingml/2006/main">
              <a:ext uri="{FF2B5EF4-FFF2-40B4-BE49-F238E27FC236}">
                <a16:creationId xmlns:a16="http://schemas.microsoft.com/office/drawing/2014/main" id="{3C8565B0-32E8-4A18-A037-06EE45C8BC0A}"/>
              </a:ext>
            </a:extLst>
          </p:cNvPr>
          <p:cNvSpPr>
            <a:spLocks xmlns:a="http://schemas.openxmlformats.org/drawingml/2006/main" noGrp="1"/>
          </p:cNvSpPr>
          <p:nvPr/>
        </p:nvSpPr>
        <p:spPr>
          <a:xfrm xmlns:a="http://schemas.openxmlformats.org/drawingml/2006/main">
            <a:off x="1200150" y="3962400"/>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Correct or add information.</a:t>
            </a:r>
          </a:p>
        </p:txBody>
      </p:sp>
      <p:sp>
        <p:nvSpPr>
          <p:cNvPr id="11" name="">
            <a:extLst xmlns:a="http://schemas.openxmlformats.org/drawingml/2006/main">
              <a:ext uri="{FF2B5EF4-FFF2-40B4-BE49-F238E27FC236}">
                <a16:creationId xmlns:a16="http://schemas.microsoft.com/office/drawing/2014/main" id="{C725EDCE-63B2-44A0-94ED-B4FD2A070480}"/>
              </a:ext>
            </a:extLst>
          </p:cNvPr>
          <p:cNvSpPr>
            <a:spLocks xmlns:a="http://schemas.openxmlformats.org/drawingml/2006/main" noGrp="1"/>
          </p:cNvSpPr>
          <p:nvPr/>
        </p:nvSpPr>
        <p:spPr>
          <a:xfrm xmlns:a="http://schemas.openxmlformats.org/drawingml/2006/main">
            <a:off x="704850" y="475297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BB670C"/>
                </a:solidFill>
                <a:latin typeface="Aptos Display"/>
                <a:ea typeface="Aptos Display"/>
                <a:cs typeface="Aptos Display"/>
              </a:defRPr>
            </a:pPr>
            <a:r>
              <a:rPr sz="2475" b="1">
                <a:solidFill>
                  <a:srgbClr val="BB670C"/>
                </a:solidFill>
                <a:latin typeface="Aptos Display"/>
                <a:ea typeface="Aptos Display"/>
                <a:cs typeface="Aptos Display"/>
              </a:rPr>
              <a:t>3</a:t>
            </a:r>
          </a:p>
        </p:txBody>
      </p:sp>
      <p:sp>
        <p:nvSpPr>
          <p:cNvPr id="12" name="">
            <a:extLst xmlns:a="http://schemas.openxmlformats.org/drawingml/2006/main">
              <a:ext uri="{FF2B5EF4-FFF2-40B4-BE49-F238E27FC236}">
                <a16:creationId xmlns:a16="http://schemas.microsoft.com/office/drawing/2014/main" id="{94ED97C1-19CB-49D4-8A2B-F9FE34430F62}"/>
              </a:ext>
            </a:extLst>
          </p:cNvPr>
          <p:cNvSpPr>
            <a:spLocks xmlns:a="http://schemas.openxmlformats.org/drawingml/2006/main" noGrp="1"/>
          </p:cNvSpPr>
          <p:nvPr/>
        </p:nvSpPr>
        <p:spPr>
          <a:xfrm xmlns:a="http://schemas.openxmlformats.org/drawingml/2006/main">
            <a:off x="1200150" y="475297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123A63"/>
                </a:solidFill>
                <a:latin typeface="Aptos"/>
                <a:ea typeface="Aptos"/>
                <a:cs typeface="Aptos"/>
              </a:defRPr>
            </a:pPr>
            <a:r>
              <a:rPr sz="2475" b="0">
                <a:solidFill>
                  <a:srgbClr val="123A63"/>
                </a:solidFill>
                <a:latin typeface="Aptos"/>
                <a:ea typeface="Aptos"/>
                <a:cs typeface="Aptos"/>
              </a:rPr>
              <a:t>Save the changes.</a:t>
            </a:r>
          </a:p>
        </p:txBody>
      </p:sp>
      <p:sp>
        <p:nvSpPr>
          <p:cNvPr id="13" name="">
            <a:extLst xmlns:a="http://schemas.openxmlformats.org/drawingml/2006/main">
              <a:ext uri="{FF2B5EF4-FFF2-40B4-BE49-F238E27FC236}">
                <a16:creationId xmlns:a16="http://schemas.microsoft.com/office/drawing/2014/main" id="{092B7A22-25F2-4B9A-B061-D4A18A76EEF0}"/>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Check an existing contact before making a duplicate.</a:t>
            </a:r>
          </a:p>
        </p:txBody>
      </p:sp>
    </p:spTree>
    <p:extLst>
      <p:ext uri="{BB962C8B-B14F-4D97-AF65-F5344CB8AC3E}">
        <p14:creationId xmlns:p14="http://schemas.microsoft.com/office/powerpoint/2010/main" val="1151197949"/>
      </p:ext>
    </p:extLst>
  </p:cSld>
</p:sld>
</file>

<file path=ppt/slides/slide12.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E7A1949-7287-4F49-9308-ABF5F2DCEE83}"/>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8EB1F26-1AFE-4404-818B-FF192635A326}"/>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OPTIONAL</a:t>
            </a:r>
          </a:p>
        </p:txBody>
      </p:sp>
      <p:sp>
        <p:nvSpPr>
          <p:cNvPr id="3" name="">
            <a:extLst xmlns:a="http://schemas.openxmlformats.org/drawingml/2006/main">
              <a:ext uri="{FF2B5EF4-FFF2-40B4-BE49-F238E27FC236}">
                <a16:creationId xmlns:a16="http://schemas.microsoft.com/office/drawing/2014/main" id="{99C3FD5A-97AF-4836-90EA-547DDA27CAE2}"/>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Adding a contact photo</a:t>
            </a:r>
          </a:p>
        </p:txBody>
      </p:sp>
      <p:sp>
        <p:nvSpPr>
          <p:cNvPr id="4" name="">
            <a:extLst xmlns:a="http://schemas.openxmlformats.org/drawingml/2006/main">
              <a:ext uri="{FF2B5EF4-FFF2-40B4-BE49-F238E27FC236}">
                <a16:creationId xmlns:a16="http://schemas.microsoft.com/office/drawing/2014/main" id="{F3A6D4E6-908A-4B0B-A6DD-A64692A9E65B}"/>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C3S12</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57615a1a2f24175"/>
          <a:srcRect xmlns:a="http://schemas.openxmlformats.org/drawingml/2006/main" l="50700" t="50800" r="25700" b="272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BA1DA62-20F2-4C86-8F4C-D8D40D3FD12E}"/>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A photo can make someone easier to recognize.</a:t>
            </a:r>
          </a:p>
        </p:txBody>
      </p:sp>
      <p:sp>
        <p:nvSpPr>
          <p:cNvPr id="7" name="">
            <a:extLst xmlns:a="http://schemas.openxmlformats.org/drawingml/2006/main">
              <a:ext uri="{FF2B5EF4-FFF2-40B4-BE49-F238E27FC236}">
                <a16:creationId xmlns:a16="http://schemas.microsoft.com/office/drawing/2014/main" id="{A353FAF7-1BE1-4931-9517-DB5C6FC57481}"/>
              </a:ext>
            </a:extLst>
          </p:cNvPr>
          <p:cNvSpPr>
            <a:spLocks xmlns:a="http://schemas.openxmlformats.org/drawingml/2006/main" noGrp="1"/>
          </p:cNvSpPr>
          <p:nvPr/>
        </p:nvSpPr>
        <p:spPr>
          <a:xfrm xmlns:a="http://schemas.openxmlformats.org/drawingml/2006/main">
            <a:off x="704850" y="317182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Use an existing picture or take a new one.</a:t>
            </a:r>
          </a:p>
        </p:txBody>
      </p:sp>
      <p:sp>
        <p:nvSpPr>
          <p:cNvPr id="8" name="">
            <a:extLst xmlns:a="http://schemas.openxmlformats.org/drawingml/2006/main">
              <a:ext uri="{FF2B5EF4-FFF2-40B4-BE49-F238E27FC236}">
                <a16:creationId xmlns:a16="http://schemas.microsoft.com/office/drawing/2014/main" id="{D563A8EB-8679-45AE-9401-9B87427506E7}"/>
              </a:ext>
            </a:extLst>
          </p:cNvPr>
          <p:cNvSpPr>
            <a:spLocks xmlns:a="http://schemas.openxmlformats.org/drawingml/2006/main" noGrp="1"/>
          </p:cNvSpPr>
          <p:nvPr/>
        </p:nvSpPr>
        <p:spPr>
          <a:xfrm xmlns:a="http://schemas.openxmlformats.org/drawingml/2006/main">
            <a:off x="704850" y="3962400"/>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Save the contact after adding the picture.</a:t>
            </a:r>
          </a:p>
        </p:txBody>
      </p:sp>
      <p:sp>
        <p:nvSpPr>
          <p:cNvPr id="9" name="">
            <a:extLst xmlns:a="http://schemas.openxmlformats.org/drawingml/2006/main">
              <a:ext uri="{FF2B5EF4-FFF2-40B4-BE49-F238E27FC236}">
                <a16:creationId xmlns:a16="http://schemas.microsoft.com/office/drawing/2014/main" id="{2DB38D66-A264-4579-BB31-89A3150802FE}"/>
              </a:ext>
            </a:extLst>
          </p:cNvPr>
          <p:cNvSpPr>
            <a:spLocks xmlns:a="http://schemas.openxmlformats.org/drawingml/2006/main" noGrp="1"/>
          </p:cNvSpPr>
          <p:nvPr/>
        </p:nvSpPr>
        <p:spPr>
          <a:xfrm xmlns:a="http://schemas.openxmlformats.org/drawingml/2006/main">
            <a:off x="704850" y="475297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The photo may appear when they call.</a:t>
            </a:r>
          </a:p>
        </p:txBody>
      </p:sp>
      <p:sp>
        <p:nvSpPr>
          <p:cNvPr id="10" name="">
            <a:extLst xmlns:a="http://schemas.openxmlformats.org/drawingml/2006/main">
              <a:ext uri="{FF2B5EF4-FFF2-40B4-BE49-F238E27FC236}">
                <a16:creationId xmlns:a16="http://schemas.microsoft.com/office/drawing/2014/main" id="{BEC2B67B-FF66-4E16-ABD5-598F7B72ECF6}"/>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We will work more with pictures in Class 4.</a:t>
            </a:r>
          </a:p>
        </p:txBody>
      </p:sp>
    </p:spTree>
    <p:extLst>
      <p:ext uri="{BB962C8B-B14F-4D97-AF65-F5344CB8AC3E}">
        <p14:creationId xmlns:p14="http://schemas.microsoft.com/office/powerpoint/2010/main" val="35173323"/>
      </p:ext>
    </p:extLst>
  </p:cSld>
</p:sld>
</file>

<file path=ppt/slides/slide13.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E3782F9-6916-4EB6-856C-79F55CB0BC79}"/>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B476324-9305-4702-ADE7-92C9C7C67BEA}"/>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OPTIONAL</a:t>
            </a:r>
          </a:p>
        </p:txBody>
      </p:sp>
      <p:sp>
        <p:nvSpPr>
          <p:cNvPr id="3" name="">
            <a:extLst xmlns:a="http://schemas.openxmlformats.org/drawingml/2006/main">
              <a:ext uri="{FF2B5EF4-FFF2-40B4-BE49-F238E27FC236}">
                <a16:creationId xmlns:a16="http://schemas.microsoft.com/office/drawing/2014/main" id="{D7CD6E53-3992-4A3F-BB5D-4473063FC3B0}"/>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Individual ringtones</a:t>
            </a:r>
          </a:p>
        </p:txBody>
      </p:sp>
      <p:sp>
        <p:nvSpPr>
          <p:cNvPr id="4" name="">
            <a:extLst xmlns:a="http://schemas.openxmlformats.org/drawingml/2006/main">
              <a:ext uri="{FF2B5EF4-FFF2-40B4-BE49-F238E27FC236}">
                <a16:creationId xmlns:a16="http://schemas.microsoft.com/office/drawing/2014/main" id="{700D5DE9-9570-4210-9C43-C53FEB0266B1}"/>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C3S13</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adae6805eac4ba0"/>
          <a:srcRect xmlns:a="http://schemas.openxmlformats.org/drawingml/2006/main" l="75700" t="50800" r="700" b="2720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93BACE3-CE8F-4CDE-91C8-D77F34DFF003}"/>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A familiar sound for a familiar person</a:t>
            </a:r>
          </a:p>
        </p:txBody>
      </p:sp>
      <p:sp>
        <p:nvSpPr>
          <p:cNvPr id="7" name="">
            <a:extLst xmlns:a="http://schemas.openxmlformats.org/drawingml/2006/main">
              <a:ext uri="{FF2B5EF4-FFF2-40B4-BE49-F238E27FC236}">
                <a16:creationId xmlns:a16="http://schemas.microsoft.com/office/drawing/2014/main" id="{E887D44E-C367-47DE-88BF-D7F509A97F2B}"/>
              </a:ext>
            </a:extLst>
          </p:cNvPr>
          <p:cNvSpPr>
            <a:spLocks xmlns:a="http://schemas.openxmlformats.org/drawingml/2006/main" noGrp="1"/>
          </p:cNvSpPr>
          <p:nvPr/>
        </p:nvSpPr>
        <p:spPr>
          <a:xfrm xmlns:a="http://schemas.openxmlformats.org/drawingml/2006/main">
            <a:off x="704850" y="317182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Some phones offer a ringtone for one contact.</a:t>
            </a:r>
          </a:p>
        </p:txBody>
      </p:sp>
      <p:sp>
        <p:nvSpPr>
          <p:cNvPr id="8" name="">
            <a:extLst xmlns:a="http://schemas.openxmlformats.org/drawingml/2006/main">
              <a:ext uri="{FF2B5EF4-FFF2-40B4-BE49-F238E27FC236}">
                <a16:creationId xmlns:a16="http://schemas.microsoft.com/office/drawing/2014/main" id="{BA808293-5B71-4BDE-9EBB-405622C3B00E}"/>
              </a:ext>
            </a:extLst>
          </p:cNvPr>
          <p:cNvSpPr>
            <a:spLocks xmlns:a="http://schemas.openxmlformats.org/drawingml/2006/main" noGrp="1"/>
          </p:cNvSpPr>
          <p:nvPr/>
        </p:nvSpPr>
        <p:spPr>
          <a:xfrm xmlns:a="http://schemas.openxmlformats.org/drawingml/2006/main">
            <a:off x="704850" y="3962400"/>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Look in the contact or its menu.</a:t>
            </a:r>
          </a:p>
        </p:txBody>
      </p:sp>
      <p:sp>
        <p:nvSpPr>
          <p:cNvPr id="9" name="">
            <a:extLst xmlns:a="http://schemas.openxmlformats.org/drawingml/2006/main">
              <a:ext uri="{FF2B5EF4-FFF2-40B4-BE49-F238E27FC236}">
                <a16:creationId xmlns:a16="http://schemas.microsoft.com/office/drawing/2014/main" id="{7E6B04A2-C1EC-4D0C-B9AD-E79D3BC477B1}"/>
              </a:ext>
            </a:extLst>
          </p:cNvPr>
          <p:cNvSpPr>
            <a:spLocks xmlns:a="http://schemas.openxmlformats.org/drawingml/2006/main" noGrp="1"/>
          </p:cNvSpPr>
          <p:nvPr/>
        </p:nvSpPr>
        <p:spPr>
          <a:xfrm xmlns:a="http://schemas.openxmlformats.org/drawingml/2006/main">
            <a:off x="704850" y="475297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Choose a sound and save as needed.</a:t>
            </a:r>
          </a:p>
        </p:txBody>
      </p:sp>
      <p:sp>
        <p:nvSpPr>
          <p:cNvPr id="10" name="">
            <a:extLst xmlns:a="http://schemas.openxmlformats.org/drawingml/2006/main">
              <a:ext uri="{FF2B5EF4-FFF2-40B4-BE49-F238E27FC236}">
                <a16:creationId xmlns:a16="http://schemas.microsoft.com/office/drawing/2014/main" id="{8C01CD93-57DF-4A83-837A-5A4ABD6590F8}"/>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Explore this after the main lab activities.</a:t>
            </a:r>
          </a:p>
        </p:txBody>
      </p:sp>
    </p:spTree>
    <p:extLst>
      <p:ext uri="{BB962C8B-B14F-4D97-AF65-F5344CB8AC3E}">
        <p14:creationId xmlns:p14="http://schemas.microsoft.com/office/powerpoint/2010/main" val="483370932"/>
      </p:ext>
    </p:extLst>
  </p:cSld>
</p:sld>
</file>

<file path=ppt/slides/slide14.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4D4EBE0-82ED-4772-ACD6-F2D4FED2DDC9}"/>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45B63DCF-FE63-4527-952B-9D1E89B36E25}"/>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CALLING</a:t>
            </a:r>
          </a:p>
        </p:txBody>
      </p:sp>
      <p:sp>
        <p:nvSpPr>
          <p:cNvPr id="3" name="">
            <a:extLst xmlns:a="http://schemas.openxmlformats.org/drawingml/2006/main">
              <a:ext uri="{FF2B5EF4-FFF2-40B4-BE49-F238E27FC236}">
                <a16:creationId xmlns:a16="http://schemas.microsoft.com/office/drawing/2014/main" id="{1B8C3960-2604-4CE5-9C9B-BF021D59F6BD}"/>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Calling from Contacts</a:t>
            </a:r>
          </a:p>
        </p:txBody>
      </p:sp>
      <p:sp>
        <p:nvSpPr>
          <p:cNvPr id="4" name="">
            <a:extLst xmlns:a="http://schemas.openxmlformats.org/drawingml/2006/main">
              <a:ext uri="{FF2B5EF4-FFF2-40B4-BE49-F238E27FC236}">
                <a16:creationId xmlns:a16="http://schemas.microsoft.com/office/drawing/2014/main" id="{7452F606-78E9-4F30-BE4E-8A280A5BB51C}"/>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C3S14</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454825af2dc4891"/>
          <a:srcRect xmlns:a="http://schemas.openxmlformats.org/drawingml/2006/main" l="700" t="73000" r="75700" b="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9435312-8C4F-4CE3-8F17-987B9BE82853}"/>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Start with the person’s name.</a:t>
            </a:r>
          </a:p>
        </p:txBody>
      </p:sp>
      <p:sp>
        <p:nvSpPr>
          <p:cNvPr id="7" name="">
            <a:extLst xmlns:a="http://schemas.openxmlformats.org/drawingml/2006/main">
              <a:ext uri="{FF2B5EF4-FFF2-40B4-BE49-F238E27FC236}">
                <a16:creationId xmlns:a16="http://schemas.microsoft.com/office/drawing/2014/main" id="{A6A655F7-887C-4629-BEA4-46CE1AB95346}"/>
              </a:ext>
            </a:extLst>
          </p:cNvPr>
          <p:cNvSpPr>
            <a:spLocks xmlns:a="http://schemas.openxmlformats.org/drawingml/2006/main" noGrp="1"/>
          </p:cNvSpPr>
          <p:nvPr/>
        </p:nvSpPr>
        <p:spPr>
          <a:xfrm xmlns:a="http://schemas.openxmlformats.org/drawingml/2006/main">
            <a:off x="704850" y="31718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776C7"/>
                </a:solidFill>
                <a:latin typeface="Aptos Display"/>
                <a:ea typeface="Aptos Display"/>
                <a:cs typeface="Aptos Display"/>
              </a:defRPr>
            </a:pPr>
            <a:r>
              <a:rPr sz="2400" b="1">
                <a:solidFill>
                  <a:srgbClr val="1776C7"/>
                </a:solidFill>
                <a:latin typeface="Aptos Display"/>
                <a:ea typeface="Aptos Display"/>
                <a:cs typeface="Aptos Display"/>
              </a:rPr>
              <a:t>1</a:t>
            </a:r>
          </a:p>
        </p:txBody>
      </p:sp>
      <p:sp>
        <p:nvSpPr>
          <p:cNvPr id="8" name="">
            <a:extLst xmlns:a="http://schemas.openxmlformats.org/drawingml/2006/main">
              <a:ext uri="{FF2B5EF4-FFF2-40B4-BE49-F238E27FC236}">
                <a16:creationId xmlns:a16="http://schemas.microsoft.com/office/drawing/2014/main" id="{9CF372D2-8C73-41CE-BE7F-22BA92550CFC}"/>
              </a:ext>
            </a:extLst>
          </p:cNvPr>
          <p:cNvSpPr>
            <a:spLocks xmlns:a="http://schemas.openxmlformats.org/drawingml/2006/main" noGrp="1"/>
          </p:cNvSpPr>
          <p:nvPr/>
        </p:nvSpPr>
        <p:spPr>
          <a:xfrm xmlns:a="http://schemas.openxmlformats.org/drawingml/2006/main">
            <a:off x="1200150" y="317182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23A63"/>
                </a:solidFill>
                <a:latin typeface="Aptos"/>
                <a:ea typeface="Aptos"/>
                <a:cs typeface="Aptos"/>
              </a:defRPr>
            </a:pPr>
            <a:r>
              <a:rPr sz="2400" b="0">
                <a:solidFill>
                  <a:srgbClr val="123A63"/>
                </a:solidFill>
                <a:latin typeface="Aptos"/>
                <a:ea typeface="Aptos"/>
                <a:cs typeface="Aptos"/>
              </a:rPr>
              <a:t>Find the person in Contacts.</a:t>
            </a:r>
          </a:p>
        </p:txBody>
      </p:sp>
      <p:sp>
        <p:nvSpPr>
          <p:cNvPr id="9" name="">
            <a:extLst xmlns:a="http://schemas.openxmlformats.org/drawingml/2006/main">
              <a:ext uri="{FF2B5EF4-FFF2-40B4-BE49-F238E27FC236}">
                <a16:creationId xmlns:a16="http://schemas.microsoft.com/office/drawing/2014/main" id="{F4D2B65C-29EB-4215-B37E-02F47C894BF3}"/>
              </a:ext>
            </a:extLst>
          </p:cNvPr>
          <p:cNvSpPr>
            <a:spLocks xmlns:a="http://schemas.openxmlformats.org/drawingml/2006/main" noGrp="1"/>
          </p:cNvSpPr>
          <p:nvPr/>
        </p:nvSpPr>
        <p:spPr>
          <a:xfrm xmlns:a="http://schemas.openxmlformats.org/drawingml/2006/main">
            <a:off x="704850" y="3962400"/>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37AE46"/>
                </a:solidFill>
                <a:latin typeface="Aptos Display"/>
                <a:ea typeface="Aptos Display"/>
                <a:cs typeface="Aptos Display"/>
              </a:defRPr>
            </a:pPr>
            <a:r>
              <a:rPr sz="2400" b="1">
                <a:solidFill>
                  <a:srgbClr val="37AE46"/>
                </a:solidFill>
                <a:latin typeface="Aptos Display"/>
                <a:ea typeface="Aptos Display"/>
                <a:cs typeface="Aptos Display"/>
              </a:rPr>
              <a:t>2</a:t>
            </a:r>
          </a:p>
        </p:txBody>
      </p:sp>
      <p:sp>
        <p:nvSpPr>
          <p:cNvPr id="10" name="">
            <a:extLst xmlns:a="http://schemas.openxmlformats.org/drawingml/2006/main">
              <a:ext uri="{FF2B5EF4-FFF2-40B4-BE49-F238E27FC236}">
                <a16:creationId xmlns:a16="http://schemas.microsoft.com/office/drawing/2014/main" id="{68D7B498-330B-4530-AAAD-EBE554FDD032}"/>
              </a:ext>
            </a:extLst>
          </p:cNvPr>
          <p:cNvSpPr>
            <a:spLocks xmlns:a="http://schemas.openxmlformats.org/drawingml/2006/main" noGrp="1"/>
          </p:cNvSpPr>
          <p:nvPr/>
        </p:nvSpPr>
        <p:spPr>
          <a:xfrm xmlns:a="http://schemas.openxmlformats.org/drawingml/2006/main">
            <a:off x="1200150" y="3962400"/>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23A63"/>
                </a:solidFill>
                <a:latin typeface="Aptos"/>
                <a:ea typeface="Aptos"/>
                <a:cs typeface="Aptos"/>
              </a:defRPr>
            </a:pPr>
            <a:r>
              <a:rPr sz="2400" b="0">
                <a:solidFill>
                  <a:srgbClr val="123A63"/>
                </a:solidFill>
                <a:latin typeface="Aptos"/>
                <a:ea typeface="Aptos"/>
                <a:cs typeface="Aptos"/>
              </a:rPr>
              <a:t>Choose the correct telephone number.</a:t>
            </a:r>
          </a:p>
        </p:txBody>
      </p:sp>
      <p:sp>
        <p:nvSpPr>
          <p:cNvPr id="11" name="">
            <a:extLst xmlns:a="http://schemas.openxmlformats.org/drawingml/2006/main">
              <a:ext uri="{FF2B5EF4-FFF2-40B4-BE49-F238E27FC236}">
                <a16:creationId xmlns:a16="http://schemas.microsoft.com/office/drawing/2014/main" id="{24511B70-601E-4BDC-9067-06D0C34AC637}"/>
              </a:ext>
            </a:extLst>
          </p:cNvPr>
          <p:cNvSpPr>
            <a:spLocks xmlns:a="http://schemas.openxmlformats.org/drawingml/2006/main" noGrp="1"/>
          </p:cNvSpPr>
          <p:nvPr/>
        </p:nvSpPr>
        <p:spPr>
          <a:xfrm xmlns:a="http://schemas.openxmlformats.org/drawingml/2006/main">
            <a:off x="704850" y="475297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BB670C"/>
                </a:solidFill>
                <a:latin typeface="Aptos Display"/>
                <a:ea typeface="Aptos Display"/>
                <a:cs typeface="Aptos Display"/>
              </a:defRPr>
            </a:pPr>
            <a:r>
              <a:rPr sz="2400" b="1">
                <a:solidFill>
                  <a:srgbClr val="BB670C"/>
                </a:solidFill>
                <a:latin typeface="Aptos Display"/>
                <a:ea typeface="Aptos Display"/>
                <a:cs typeface="Aptos Display"/>
              </a:rPr>
              <a:t>3</a:t>
            </a:r>
          </a:p>
        </p:txBody>
      </p:sp>
      <p:sp>
        <p:nvSpPr>
          <p:cNvPr id="12" name="">
            <a:extLst xmlns:a="http://schemas.openxmlformats.org/drawingml/2006/main">
              <a:ext uri="{FF2B5EF4-FFF2-40B4-BE49-F238E27FC236}">
                <a16:creationId xmlns:a16="http://schemas.microsoft.com/office/drawing/2014/main" id="{AF8516F3-41B0-44E5-85C0-DEBECA2C623D}"/>
              </a:ext>
            </a:extLst>
          </p:cNvPr>
          <p:cNvSpPr>
            <a:spLocks xmlns:a="http://schemas.openxmlformats.org/drawingml/2006/main" noGrp="1"/>
          </p:cNvSpPr>
          <p:nvPr/>
        </p:nvSpPr>
        <p:spPr>
          <a:xfrm xmlns:a="http://schemas.openxmlformats.org/drawingml/2006/main">
            <a:off x="1200150" y="4752975"/>
            <a:ext cx="6477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23A63"/>
                </a:solidFill>
                <a:latin typeface="Aptos"/>
                <a:ea typeface="Aptos"/>
                <a:cs typeface="Aptos"/>
              </a:defRPr>
            </a:pPr>
            <a:r>
              <a:rPr sz="2400" b="0">
                <a:solidFill>
                  <a:srgbClr val="123A63"/>
                </a:solidFill>
                <a:latin typeface="Aptos"/>
                <a:ea typeface="Aptos"/>
                <a:cs typeface="Aptos"/>
              </a:rPr>
              <a:t>Choose Call. End the call when finished.</a:t>
            </a:r>
          </a:p>
        </p:txBody>
      </p:sp>
      <p:sp>
        <p:nvSpPr>
          <p:cNvPr id="13" name="">
            <a:extLst xmlns:a="http://schemas.openxmlformats.org/drawingml/2006/main">
              <a:ext uri="{FF2B5EF4-FFF2-40B4-BE49-F238E27FC236}">
                <a16:creationId xmlns:a16="http://schemas.microsoft.com/office/drawing/2014/main" id="{5E273548-6930-49F4-89FD-7947481E8612}"/>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Your turn: locate Call without placing a call.</a:t>
            </a:r>
          </a:p>
        </p:txBody>
      </p:sp>
    </p:spTree>
    <p:extLst>
      <p:ext uri="{BB962C8B-B14F-4D97-AF65-F5344CB8AC3E}">
        <p14:creationId xmlns:p14="http://schemas.microsoft.com/office/powerpoint/2010/main" val="1128152507"/>
      </p:ext>
    </p:extLst>
  </p:cSld>
</p:sld>
</file>

<file path=ppt/slides/slide15.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4BDD8A7-5788-4754-AED6-60355BDD1708}"/>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3B5CAB4-7325-4852-9373-54901F4AC143}"/>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MESSAGES</a:t>
            </a:r>
          </a:p>
        </p:txBody>
      </p:sp>
      <p:sp>
        <p:nvSpPr>
          <p:cNvPr id="3" name="">
            <a:extLst xmlns:a="http://schemas.openxmlformats.org/drawingml/2006/main">
              <a:ext uri="{FF2B5EF4-FFF2-40B4-BE49-F238E27FC236}">
                <a16:creationId xmlns:a16="http://schemas.microsoft.com/office/drawing/2014/main" id="{CF95535B-A54B-45F2-80E5-831995C9E7E7}"/>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Text messaging</a:t>
            </a:r>
          </a:p>
        </p:txBody>
      </p:sp>
      <p:sp>
        <p:nvSpPr>
          <p:cNvPr id="4" name="">
            <a:extLst xmlns:a="http://schemas.openxmlformats.org/drawingml/2006/main">
              <a:ext uri="{FF2B5EF4-FFF2-40B4-BE49-F238E27FC236}">
                <a16:creationId xmlns:a16="http://schemas.microsoft.com/office/drawing/2014/main" id="{E3D5B3EA-5AE9-4855-B451-C9326AE222A2}"/>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C3S15</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c82bbe090c24b12"/>
          <a:srcRect xmlns:a="http://schemas.openxmlformats.org/drawingml/2006/main" l="25700" t="73000" r="50700" b="0"/>
          <a:stretch xmlns:a="http://schemas.openxmlformats.org/drawingml/2006/main"/>
        </p:blipFill>
        <p:spPr>
          <a:xfrm xmlns:a="http://schemas.openxmlformats.org/drawingml/2006/main">
            <a:off x="8239125" y="2190750"/>
            <a:ext cx="3143250" cy="31432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34890E9-C5FC-4F08-A5F1-5F0E5F75C7A8}"/>
              </a:ext>
            </a:extLst>
          </p:cNvPr>
          <p:cNvSpPr>
            <a:spLocks xmlns:a="http://schemas.openxmlformats.org/drawingml/2006/main" noGrp="1"/>
          </p:cNvSpPr>
          <p:nvPr/>
        </p:nvSpPr>
        <p:spPr>
          <a:xfrm xmlns:a="http://schemas.openxmlformats.org/drawingml/2006/main">
            <a:off x="704850" y="20288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776C7"/>
                </a:solidFill>
                <a:latin typeface="Aptos Display"/>
                <a:ea typeface="Aptos Display"/>
                <a:cs typeface="Aptos Display"/>
              </a:defRPr>
            </a:pPr>
            <a:r>
              <a:rPr sz="2250" b="1">
                <a:solidFill>
                  <a:srgbClr val="1776C7"/>
                </a:solidFill>
                <a:latin typeface="Aptos Display"/>
                <a:ea typeface="Aptos Display"/>
                <a:cs typeface="Aptos Display"/>
              </a:rPr>
              <a:t>1</a:t>
            </a:r>
          </a:p>
        </p:txBody>
      </p:sp>
      <p:sp>
        <p:nvSpPr>
          <p:cNvPr id="7" name="">
            <a:extLst xmlns:a="http://schemas.openxmlformats.org/drawingml/2006/main">
              <a:ext uri="{FF2B5EF4-FFF2-40B4-BE49-F238E27FC236}">
                <a16:creationId xmlns:a16="http://schemas.microsoft.com/office/drawing/2014/main" id="{D9E3341F-6B55-4996-B17B-59BE8E8437F7}"/>
              </a:ext>
            </a:extLst>
          </p:cNvPr>
          <p:cNvSpPr>
            <a:spLocks xmlns:a="http://schemas.openxmlformats.org/drawingml/2006/main" noGrp="1"/>
          </p:cNvSpPr>
          <p:nvPr/>
        </p:nvSpPr>
        <p:spPr>
          <a:xfrm xmlns:a="http://schemas.openxmlformats.org/drawingml/2006/main">
            <a:off x="1200150" y="2028825"/>
            <a:ext cx="6477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Choose Message in Contacts,</a:t>
            </a:r>
          </a:p>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or start in Messages.</a:t>
            </a:r>
          </a:p>
        </p:txBody>
      </p:sp>
      <p:sp>
        <p:nvSpPr>
          <p:cNvPr id="8" name="">
            <a:extLst xmlns:a="http://schemas.openxmlformats.org/drawingml/2006/main">
              <a:ext uri="{FF2B5EF4-FFF2-40B4-BE49-F238E27FC236}">
                <a16:creationId xmlns:a16="http://schemas.microsoft.com/office/drawing/2014/main" id="{4E569465-D174-497E-A1F4-B0D4F8E8C4FE}"/>
              </a:ext>
            </a:extLst>
          </p:cNvPr>
          <p:cNvSpPr>
            <a:spLocks xmlns:a="http://schemas.openxmlformats.org/drawingml/2006/main" noGrp="1"/>
          </p:cNvSpPr>
          <p:nvPr/>
        </p:nvSpPr>
        <p:spPr>
          <a:xfrm xmlns:a="http://schemas.openxmlformats.org/drawingml/2006/main">
            <a:off x="704850" y="29051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37AE46"/>
                </a:solidFill>
                <a:latin typeface="Aptos Display"/>
                <a:ea typeface="Aptos Display"/>
                <a:cs typeface="Aptos Display"/>
              </a:defRPr>
            </a:pPr>
            <a:r>
              <a:rPr sz="2250" b="1">
                <a:solidFill>
                  <a:srgbClr val="37AE46"/>
                </a:solidFill>
                <a:latin typeface="Aptos Display"/>
                <a:ea typeface="Aptos Display"/>
                <a:cs typeface="Aptos Display"/>
              </a:rPr>
              <a:t>2</a:t>
            </a:r>
          </a:p>
        </p:txBody>
      </p:sp>
      <p:sp>
        <p:nvSpPr>
          <p:cNvPr id="9" name="">
            <a:extLst xmlns:a="http://schemas.openxmlformats.org/drawingml/2006/main">
              <a:ext uri="{FF2B5EF4-FFF2-40B4-BE49-F238E27FC236}">
                <a16:creationId xmlns:a16="http://schemas.microsoft.com/office/drawing/2014/main" id="{CC7ABADB-F713-46D4-9703-6CE5213A4218}"/>
              </a:ext>
            </a:extLst>
          </p:cNvPr>
          <p:cNvSpPr>
            <a:spLocks xmlns:a="http://schemas.openxmlformats.org/drawingml/2006/main" noGrp="1"/>
          </p:cNvSpPr>
          <p:nvPr/>
        </p:nvSpPr>
        <p:spPr>
          <a:xfrm xmlns:a="http://schemas.openxmlformats.org/drawingml/2006/main">
            <a:off x="1200150" y="2905125"/>
            <a:ext cx="6477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Check the recipient and mobile number.</a:t>
            </a:r>
          </a:p>
        </p:txBody>
      </p:sp>
      <p:sp>
        <p:nvSpPr>
          <p:cNvPr id="10" name="">
            <a:extLst xmlns:a="http://schemas.openxmlformats.org/drawingml/2006/main">
              <a:ext uri="{FF2B5EF4-FFF2-40B4-BE49-F238E27FC236}">
                <a16:creationId xmlns:a16="http://schemas.microsoft.com/office/drawing/2014/main" id="{12DE4709-AAD2-4317-B940-2C691DC01942}"/>
              </a:ext>
            </a:extLst>
          </p:cNvPr>
          <p:cNvSpPr>
            <a:spLocks xmlns:a="http://schemas.openxmlformats.org/drawingml/2006/main" noGrp="1"/>
          </p:cNvSpPr>
          <p:nvPr/>
        </p:nvSpPr>
        <p:spPr>
          <a:xfrm xmlns:a="http://schemas.openxmlformats.org/drawingml/2006/main">
            <a:off x="704850" y="37814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BB670C"/>
                </a:solidFill>
                <a:latin typeface="Aptos Display"/>
                <a:ea typeface="Aptos Display"/>
                <a:cs typeface="Aptos Display"/>
              </a:defRPr>
            </a:pPr>
            <a:r>
              <a:rPr sz="2250" b="1">
                <a:solidFill>
                  <a:srgbClr val="BB670C"/>
                </a:solidFill>
                <a:latin typeface="Aptos Display"/>
                <a:ea typeface="Aptos Display"/>
                <a:cs typeface="Aptos Display"/>
              </a:rPr>
              <a:t>3</a:t>
            </a:r>
          </a:p>
        </p:txBody>
      </p:sp>
      <p:sp>
        <p:nvSpPr>
          <p:cNvPr id="11" name="">
            <a:extLst xmlns:a="http://schemas.openxmlformats.org/drawingml/2006/main">
              <a:ext uri="{FF2B5EF4-FFF2-40B4-BE49-F238E27FC236}">
                <a16:creationId xmlns:a16="http://schemas.microsoft.com/office/drawing/2014/main" id="{C1D8DB58-13F6-40DC-8367-EDC9ED43E71D}"/>
              </a:ext>
            </a:extLst>
          </p:cNvPr>
          <p:cNvSpPr>
            <a:spLocks xmlns:a="http://schemas.openxmlformats.org/drawingml/2006/main" noGrp="1"/>
          </p:cNvSpPr>
          <p:nvPr/>
        </p:nvSpPr>
        <p:spPr>
          <a:xfrm xmlns:a="http://schemas.openxmlformats.org/drawingml/2006/main">
            <a:off x="1200150" y="3781425"/>
            <a:ext cx="6477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Type, check your words, then press Send.</a:t>
            </a:r>
          </a:p>
        </p:txBody>
      </p:sp>
      <p:sp>
        <p:nvSpPr>
          <p:cNvPr id="12" name="">
            <a:extLst xmlns:a="http://schemas.openxmlformats.org/drawingml/2006/main">
              <a:ext uri="{FF2B5EF4-FFF2-40B4-BE49-F238E27FC236}">
                <a16:creationId xmlns:a16="http://schemas.microsoft.com/office/drawing/2014/main" id="{D5C00C02-AE85-4286-B842-CCE7925FFF66}"/>
              </a:ext>
            </a:extLst>
          </p:cNvPr>
          <p:cNvSpPr>
            <a:spLocks xmlns:a="http://schemas.openxmlformats.org/drawingml/2006/main" noGrp="1"/>
          </p:cNvSpPr>
          <p:nvPr/>
        </p:nvSpPr>
        <p:spPr>
          <a:xfrm xmlns:a="http://schemas.openxmlformats.org/drawingml/2006/main">
            <a:off x="704850" y="4657725"/>
            <a:ext cx="40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7250B8"/>
                </a:solidFill>
                <a:latin typeface="Aptos Display"/>
                <a:ea typeface="Aptos Display"/>
                <a:cs typeface="Aptos Display"/>
              </a:defRPr>
            </a:pPr>
            <a:r>
              <a:rPr sz="2250" b="1">
                <a:solidFill>
                  <a:srgbClr val="7250B8"/>
                </a:solidFill>
                <a:latin typeface="Aptos Display"/>
                <a:ea typeface="Aptos Display"/>
                <a:cs typeface="Aptos Display"/>
              </a:rPr>
              <a:t>4</a:t>
            </a:r>
          </a:p>
        </p:txBody>
      </p:sp>
      <p:sp>
        <p:nvSpPr>
          <p:cNvPr id="13" name="">
            <a:extLst xmlns:a="http://schemas.openxmlformats.org/drawingml/2006/main">
              <a:ext uri="{FF2B5EF4-FFF2-40B4-BE49-F238E27FC236}">
                <a16:creationId xmlns:a16="http://schemas.microsoft.com/office/drawing/2014/main" id="{08D642E5-2588-4A84-90C6-A5E083262CB1}"/>
              </a:ext>
            </a:extLst>
          </p:cNvPr>
          <p:cNvSpPr>
            <a:spLocks xmlns:a="http://schemas.openxmlformats.org/drawingml/2006/main" noGrp="1"/>
          </p:cNvSpPr>
          <p:nvPr/>
        </p:nvSpPr>
        <p:spPr>
          <a:xfrm xmlns:a="http://schemas.openxmlformats.org/drawingml/2006/main">
            <a:off x="1200150" y="4657725"/>
            <a:ext cx="6477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Read and reply in the same conversation.</a:t>
            </a:r>
          </a:p>
        </p:txBody>
      </p:sp>
      <p:sp>
        <p:nvSpPr>
          <p:cNvPr id="14" name="">
            <a:extLst xmlns:a="http://schemas.openxmlformats.org/drawingml/2006/main">
              <a:ext uri="{FF2B5EF4-FFF2-40B4-BE49-F238E27FC236}">
                <a16:creationId xmlns:a16="http://schemas.microsoft.com/office/drawing/2014/main" id="{EC261B47-6B04-40D6-8894-F71B29EFBCFE}"/>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Typing does not send it. Pressing Send does.</a:t>
            </a:r>
          </a:p>
        </p:txBody>
      </p:sp>
    </p:spTree>
    <p:extLst>
      <p:ext uri="{BB962C8B-B14F-4D97-AF65-F5344CB8AC3E}">
        <p14:creationId xmlns:p14="http://schemas.microsoft.com/office/powerpoint/2010/main" val="703199467"/>
      </p:ext>
    </p:extLst>
  </p:cSld>
</p:sld>
</file>

<file path=ppt/slides/slide16.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6D7CB99-F19D-4A5C-AA88-726C209EFCCC}"/>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A110632-7925-4B61-8E10-44441836EE09}"/>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PAUSE AND CHECK</a:t>
            </a:r>
          </a:p>
        </p:txBody>
      </p:sp>
      <p:sp>
        <p:nvSpPr>
          <p:cNvPr id="3" name="">
            <a:extLst xmlns:a="http://schemas.openxmlformats.org/drawingml/2006/main">
              <a:ext uri="{FF2B5EF4-FFF2-40B4-BE49-F238E27FC236}">
                <a16:creationId xmlns:a16="http://schemas.microsoft.com/office/drawing/2014/main" id="{7E4859CA-B7B4-4B11-8FB1-DC5D953F626B}"/>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Spam calls and scam texts</a:t>
            </a:r>
          </a:p>
        </p:txBody>
      </p:sp>
      <p:sp>
        <p:nvSpPr>
          <p:cNvPr id="4" name="">
            <a:extLst xmlns:a="http://schemas.openxmlformats.org/drawingml/2006/main">
              <a:ext uri="{FF2B5EF4-FFF2-40B4-BE49-F238E27FC236}">
                <a16:creationId xmlns:a16="http://schemas.microsoft.com/office/drawing/2014/main" id="{9929BA23-6956-460C-BCDD-2985851DE26D}"/>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C3S16</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58f5a859f5b47a9"/>
          <a:srcRect xmlns:a="http://schemas.openxmlformats.org/drawingml/2006/main" l="50700" t="73000" r="25700" b="0"/>
          <a:stretch xmlns:a="http://schemas.openxmlformats.org/drawingml/2006/main"/>
        </p:blipFill>
        <p:spPr>
          <a:xfrm xmlns:a="http://schemas.openxmlformats.org/drawingml/2006/main">
            <a:off x="8610600" y="2076450"/>
            <a:ext cx="2667000" cy="2667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7A6C66B-D2D2-4F53-9B95-C537B239D470}"/>
              </a:ext>
            </a:extLst>
          </p:cNvPr>
          <p:cNvSpPr>
            <a:spLocks xmlns:a="http://schemas.openxmlformats.org/drawingml/2006/main" noGrp="1"/>
          </p:cNvSpPr>
          <p:nvPr/>
        </p:nvSpPr>
        <p:spPr>
          <a:xfrm xmlns:a="http://schemas.openxmlformats.org/drawingml/2006/main">
            <a:off x="704850" y="1981200"/>
            <a:ext cx="1619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BB670C"/>
                </a:solidFill>
                <a:latin typeface="Aptos Display"/>
                <a:ea typeface="Aptos Display"/>
                <a:cs typeface="Aptos Display"/>
              </a:defRPr>
            </a:pPr>
            <a:r>
              <a:rPr sz="2475" b="1">
                <a:solidFill>
                  <a:srgbClr val="BB670C"/>
                </a:solidFill>
                <a:latin typeface="Aptos Display"/>
                <a:ea typeface="Aptos Display"/>
                <a:cs typeface="Aptos Display"/>
              </a:rPr>
              <a:t>Spam</a:t>
            </a:r>
          </a:p>
        </p:txBody>
      </p:sp>
      <p:sp>
        <p:nvSpPr>
          <p:cNvPr id="7" name="">
            <a:extLst xmlns:a="http://schemas.openxmlformats.org/drawingml/2006/main">
              <a:ext uri="{FF2B5EF4-FFF2-40B4-BE49-F238E27FC236}">
                <a16:creationId xmlns:a16="http://schemas.microsoft.com/office/drawing/2014/main" id="{BEC2DCF4-458A-4889-8913-81A7D0EB948F}"/>
              </a:ext>
            </a:extLst>
          </p:cNvPr>
          <p:cNvSpPr>
            <a:spLocks xmlns:a="http://schemas.openxmlformats.org/drawingml/2006/main" noGrp="1"/>
          </p:cNvSpPr>
          <p:nvPr/>
        </p:nvSpPr>
        <p:spPr>
          <a:xfrm xmlns:a="http://schemas.openxmlformats.org/drawingml/2006/main">
            <a:off x="2333625" y="1981200"/>
            <a:ext cx="6477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23A63"/>
                </a:solidFill>
                <a:latin typeface="Aptos"/>
                <a:ea typeface="Aptos"/>
                <a:cs typeface="Aptos"/>
              </a:defRPr>
            </a:pPr>
            <a:r>
              <a:rPr sz="2400" b="0">
                <a:solidFill>
                  <a:srgbClr val="123A63"/>
                </a:solidFill>
                <a:latin typeface="Aptos"/>
                <a:ea typeface="Aptos"/>
                <a:cs typeface="Aptos"/>
              </a:rPr>
              <a:t>Unwanted calls or messages</a:t>
            </a:r>
          </a:p>
        </p:txBody>
      </p:sp>
      <p:sp>
        <p:nvSpPr>
          <p:cNvPr id="8" name="">
            <a:extLst xmlns:a="http://schemas.openxmlformats.org/drawingml/2006/main">
              <a:ext uri="{FF2B5EF4-FFF2-40B4-BE49-F238E27FC236}">
                <a16:creationId xmlns:a16="http://schemas.microsoft.com/office/drawing/2014/main" id="{728DC066-3B89-4DFB-BB9A-D1162FDADCD7}"/>
              </a:ext>
            </a:extLst>
          </p:cNvPr>
          <p:cNvSpPr>
            <a:spLocks xmlns:a="http://schemas.openxmlformats.org/drawingml/2006/main" noGrp="1"/>
          </p:cNvSpPr>
          <p:nvPr/>
        </p:nvSpPr>
        <p:spPr>
          <a:xfrm xmlns:a="http://schemas.openxmlformats.org/drawingml/2006/main">
            <a:off x="704850" y="2657475"/>
            <a:ext cx="1619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C53735"/>
                </a:solidFill>
                <a:latin typeface="Aptos Display"/>
                <a:ea typeface="Aptos Display"/>
                <a:cs typeface="Aptos Display"/>
              </a:defRPr>
            </a:pPr>
            <a:r>
              <a:rPr sz="2475" b="1">
                <a:solidFill>
                  <a:srgbClr val="C53735"/>
                </a:solidFill>
                <a:latin typeface="Aptos Display"/>
                <a:ea typeface="Aptos Display"/>
                <a:cs typeface="Aptos Display"/>
              </a:rPr>
              <a:t>Scam</a:t>
            </a:r>
          </a:p>
        </p:txBody>
      </p:sp>
      <p:sp>
        <p:nvSpPr>
          <p:cNvPr id="9" name="">
            <a:extLst xmlns:a="http://schemas.openxmlformats.org/drawingml/2006/main">
              <a:ext uri="{FF2B5EF4-FFF2-40B4-BE49-F238E27FC236}">
                <a16:creationId xmlns:a16="http://schemas.microsoft.com/office/drawing/2014/main" id="{DD40F21E-B710-4D0F-BD62-8A7FBC7E6D7A}"/>
              </a:ext>
            </a:extLst>
          </p:cNvPr>
          <p:cNvSpPr>
            <a:spLocks xmlns:a="http://schemas.openxmlformats.org/drawingml/2006/main" noGrp="1"/>
          </p:cNvSpPr>
          <p:nvPr/>
        </p:nvSpPr>
        <p:spPr>
          <a:xfrm xmlns:a="http://schemas.openxmlformats.org/drawingml/2006/main">
            <a:off x="2333625" y="2657475"/>
            <a:ext cx="6286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23A63"/>
                </a:solidFill>
                <a:latin typeface="Aptos"/>
                <a:ea typeface="Aptos"/>
                <a:cs typeface="Aptos"/>
              </a:defRPr>
            </a:pPr>
            <a:r>
              <a:rPr sz="2250" b="0">
                <a:solidFill>
                  <a:srgbClr val="123A63"/>
                </a:solidFill>
                <a:latin typeface="Aptos"/>
                <a:ea typeface="Aptos"/>
                <a:cs typeface="Aptos"/>
              </a:rPr>
              <a:t>A trick for money, information or access</a:t>
            </a:r>
          </a:p>
        </p:txBody>
      </p:sp>
      <p:sp>
        <p:nvSpPr>
          <p:cNvPr id="10" name="">
            <a:extLst xmlns:a="http://schemas.openxmlformats.org/drawingml/2006/main">
              <a:ext uri="{FF2B5EF4-FFF2-40B4-BE49-F238E27FC236}">
                <a16:creationId xmlns:a16="http://schemas.microsoft.com/office/drawing/2014/main" id="{42A4B8D0-8859-442D-9656-4A5C51FFCCC0}"/>
              </a:ext>
            </a:extLst>
          </p:cNvPr>
          <p:cNvSpPr>
            <a:spLocks xmlns:a="http://schemas.openxmlformats.org/drawingml/2006/main" noGrp="1"/>
          </p:cNvSpPr>
          <p:nvPr/>
        </p:nvSpPr>
        <p:spPr>
          <a:xfrm xmlns:a="http://schemas.openxmlformats.org/drawingml/2006/main">
            <a:off x="704850" y="3686175"/>
            <a:ext cx="8096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23A63"/>
                </a:solidFill>
                <a:latin typeface="Aptos"/>
                <a:ea typeface="Aptos"/>
                <a:cs typeface="Aptos"/>
              </a:defRPr>
            </a:pPr>
            <a:r>
              <a:rPr sz="2175" b="0">
                <a:solidFill>
                  <a:srgbClr val="123A63"/>
                </a:solidFill>
                <a:latin typeface="Aptos"/>
                <a:ea typeface="Aptos"/>
                <a:cs typeface="Aptos"/>
              </a:rPr>
              <a:t>Avoid unexpected payment links.</a:t>
            </a:r>
          </a:p>
        </p:txBody>
      </p:sp>
      <p:sp>
        <p:nvSpPr>
          <p:cNvPr id="11" name="">
            <a:extLst xmlns:a="http://schemas.openxmlformats.org/drawingml/2006/main">
              <a:ext uri="{FF2B5EF4-FFF2-40B4-BE49-F238E27FC236}">
                <a16:creationId xmlns:a16="http://schemas.microsoft.com/office/drawing/2014/main" id="{A442D763-6E92-4E39-9885-C21914C2A13C}"/>
              </a:ext>
            </a:extLst>
          </p:cNvPr>
          <p:cNvSpPr>
            <a:spLocks xmlns:a="http://schemas.openxmlformats.org/drawingml/2006/main" noGrp="1"/>
          </p:cNvSpPr>
          <p:nvPr/>
        </p:nvSpPr>
        <p:spPr>
          <a:xfrm xmlns:a="http://schemas.openxmlformats.org/drawingml/2006/main">
            <a:off x="704850" y="4276725"/>
            <a:ext cx="8096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23A63"/>
                </a:solidFill>
                <a:latin typeface="Aptos"/>
                <a:ea typeface="Aptos"/>
                <a:cs typeface="Aptos"/>
              </a:defRPr>
            </a:pPr>
            <a:r>
              <a:rPr sz="2175" b="0">
                <a:solidFill>
                  <a:srgbClr val="123A63"/>
                </a:solidFill>
                <a:latin typeface="Aptos"/>
                <a:ea typeface="Aptos"/>
                <a:cs typeface="Aptos"/>
              </a:rPr>
              <a:t>Keep passwords, PINs and security codes private.</a:t>
            </a:r>
          </a:p>
        </p:txBody>
      </p:sp>
      <p:sp>
        <p:nvSpPr>
          <p:cNvPr id="12" name="">
            <a:extLst xmlns:a="http://schemas.openxmlformats.org/drawingml/2006/main">
              <a:ext uri="{FF2B5EF4-FFF2-40B4-BE49-F238E27FC236}">
                <a16:creationId xmlns:a16="http://schemas.microsoft.com/office/drawing/2014/main" id="{EE1F7AB8-049D-4FB5-9020-298562D9C628}"/>
              </a:ext>
            </a:extLst>
          </p:cNvPr>
          <p:cNvSpPr>
            <a:spLocks xmlns:a="http://schemas.openxmlformats.org/drawingml/2006/main" noGrp="1"/>
          </p:cNvSpPr>
          <p:nvPr/>
        </p:nvSpPr>
        <p:spPr>
          <a:xfrm xmlns:a="http://schemas.openxmlformats.org/drawingml/2006/main">
            <a:off x="704850" y="4867275"/>
            <a:ext cx="8096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23A63"/>
                </a:solidFill>
                <a:latin typeface="Aptos"/>
                <a:ea typeface="Aptos"/>
                <a:cs typeface="Aptos"/>
              </a:defRPr>
            </a:pPr>
            <a:r>
              <a:rPr sz="2175" b="0">
                <a:solidFill>
                  <a:srgbClr val="123A63"/>
                </a:solidFill>
                <a:latin typeface="Aptos"/>
                <a:ea typeface="Aptos"/>
                <a:cs typeface="Aptos"/>
              </a:rPr>
              <a:t>Hang up and check through a trusted number.</a:t>
            </a:r>
          </a:p>
        </p:txBody>
      </p:sp>
      <p:sp>
        <p:nvSpPr>
          <p:cNvPr id="13" name="">
            <a:extLst xmlns:a="http://schemas.openxmlformats.org/drawingml/2006/main">
              <a:ext uri="{FF2B5EF4-FFF2-40B4-BE49-F238E27FC236}">
                <a16:creationId xmlns:a16="http://schemas.microsoft.com/office/drawing/2014/main" id="{24B5CA49-B418-4BA5-9366-F8B2A5E73DA4}"/>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Caller ID can be disguised. Block and Report spam may help.</a:t>
            </a:r>
          </a:p>
        </p:txBody>
      </p:sp>
    </p:spTree>
    <p:extLst>
      <p:ext uri="{BB962C8B-B14F-4D97-AF65-F5344CB8AC3E}">
        <p14:creationId xmlns:p14="http://schemas.microsoft.com/office/powerpoint/2010/main" val="1828188614"/>
      </p:ext>
    </p:extLst>
  </p:cSld>
</p:sld>
</file>

<file path=ppt/slides/slide17.xml><?xml version="1.0" encoding="utf-8"?>
<p:sld xmlns:p="http://schemas.openxmlformats.org/presentationml/2006/main">
  <p:cSld>
    <p:bg>
      <p:bgPr>
        <a:solidFill xmlns:a="http://schemas.openxmlformats.org/drawingml/2006/main">
          <a:srgbClr val="F5FAFE"/>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2EEBE52-DFF7-4997-95A4-866D0FFE30F1}"/>
              </a:ext>
            </a:extLst>
          </p:cNvPr>
          <p:cNvSpPr>
            <a:spLocks xmlns:a="http://schemas.openxmlformats.org/drawingml/2006/main" noGrp="1"/>
          </p:cNvSpPr>
          <p:nvPr/>
        </p:nvSpPr>
        <p:spPr>
          <a:xfrm xmlns:a="http://schemas.openxmlformats.org/drawingml/2006/main">
            <a:off x="0" y="6286500"/>
            <a:ext cx="12192000" cy="571500"/>
          </a:xfrm>
          <a:prstGeom xmlns:a="http://schemas.openxmlformats.org/drawingml/2006/main" prst="rect">
            <a:avLst/>
          </a:prstGeom>
          <a:solidFill xmlns:a="http://schemas.openxmlformats.org/drawingml/2006/main">
            <a:srgbClr val="D9ECFA"/>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5562B6D-329B-445D-A726-507D1CC047E6}"/>
              </a:ext>
            </a:extLst>
          </p:cNvPr>
          <p:cNvSpPr>
            <a:spLocks xmlns:a="http://schemas.openxmlformats.org/drawingml/2006/main" noGrp="1"/>
          </p:cNvSpPr>
          <p:nvPr/>
        </p:nvSpPr>
        <p:spPr>
          <a:xfrm xmlns:a="http://schemas.openxmlformats.org/drawingml/2006/main">
            <a:off x="647700" y="361950"/>
            <a:ext cx="1009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RECORDED MESSAGES</a:t>
            </a:r>
          </a:p>
        </p:txBody>
      </p:sp>
      <p:sp>
        <p:nvSpPr>
          <p:cNvPr id="3" name="">
            <a:extLst xmlns:a="http://schemas.openxmlformats.org/drawingml/2006/main">
              <a:ext uri="{FF2B5EF4-FFF2-40B4-BE49-F238E27FC236}">
                <a16:creationId xmlns:a16="http://schemas.microsoft.com/office/drawing/2014/main" id="{2BD0FCAE-3E36-478F-9212-37ABF29E0B7A}"/>
              </a:ext>
            </a:extLst>
          </p:cNvPr>
          <p:cNvSpPr>
            <a:spLocks xmlns:a="http://schemas.openxmlformats.org/drawingml/2006/main" noGrp="1"/>
          </p:cNvSpPr>
          <p:nvPr/>
        </p:nvSpPr>
        <p:spPr>
          <a:xfrm xmlns:a="http://schemas.openxmlformats.org/drawingml/2006/main">
            <a:off x="647700" y="876300"/>
            <a:ext cx="108394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Voicemail</a:t>
            </a:r>
          </a:p>
        </p:txBody>
      </p:sp>
      <p:sp>
        <p:nvSpPr>
          <p:cNvPr id="4" name="">
            <a:extLst xmlns:a="http://schemas.openxmlformats.org/drawingml/2006/main">
              <a:ext uri="{FF2B5EF4-FFF2-40B4-BE49-F238E27FC236}">
                <a16:creationId xmlns:a16="http://schemas.microsoft.com/office/drawing/2014/main" id="{774E0C05-3D16-4D1C-B2D3-9838D1EFC346}"/>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C3S17</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a2c5655e1e94c40"/>
          <a:srcRect xmlns:a="http://schemas.openxmlformats.org/drawingml/2006/main" l="75700" t="73000" r="700" b="0"/>
          <a:stretch xmlns:a="http://schemas.openxmlformats.org/drawingml/2006/main"/>
        </p:blipFill>
        <p:spPr>
          <a:xfrm xmlns:a="http://schemas.openxmlformats.org/drawingml/2006/main">
            <a:off x="7905750" y="2095500"/>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B5B60DF-5B2A-427C-BC9B-6738941F61E1}"/>
              </a:ext>
            </a:extLst>
          </p:cNvPr>
          <p:cNvSpPr>
            <a:spLocks xmlns:a="http://schemas.openxmlformats.org/drawingml/2006/main" noGrp="1"/>
          </p:cNvSpPr>
          <p:nvPr/>
        </p:nvSpPr>
        <p:spPr>
          <a:xfrm xmlns:a="http://schemas.openxmlformats.org/drawingml/2006/main">
            <a:off x="704850" y="1933575"/>
            <a:ext cx="70294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Listen later when you cannot answer.</a:t>
            </a:r>
          </a:p>
        </p:txBody>
      </p:sp>
      <p:sp>
        <p:nvSpPr>
          <p:cNvPr id="7" name="">
            <a:extLst xmlns:a="http://schemas.openxmlformats.org/drawingml/2006/main">
              <a:ext uri="{FF2B5EF4-FFF2-40B4-BE49-F238E27FC236}">
                <a16:creationId xmlns:a16="http://schemas.microsoft.com/office/drawing/2014/main" id="{19F6911C-CB51-4371-AC69-2ED06941498D}"/>
              </a:ext>
            </a:extLst>
          </p:cNvPr>
          <p:cNvSpPr>
            <a:spLocks xmlns:a="http://schemas.openxmlformats.org/drawingml/2006/main" noGrp="1"/>
          </p:cNvSpPr>
          <p:nvPr/>
        </p:nvSpPr>
        <p:spPr>
          <a:xfrm xmlns:a="http://schemas.openxmlformats.org/drawingml/2006/main">
            <a:off x="704850" y="317182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Some phones show a list of messages.</a:t>
            </a:r>
          </a:p>
        </p:txBody>
      </p:sp>
      <p:sp>
        <p:nvSpPr>
          <p:cNvPr id="8" name="">
            <a:extLst xmlns:a="http://schemas.openxmlformats.org/drawingml/2006/main">
              <a:ext uri="{FF2B5EF4-FFF2-40B4-BE49-F238E27FC236}">
                <a16:creationId xmlns:a16="http://schemas.microsoft.com/office/drawing/2014/main" id="{D1BB5615-7482-46F7-9474-ED1053617A7D}"/>
              </a:ext>
            </a:extLst>
          </p:cNvPr>
          <p:cNvSpPr>
            <a:spLocks xmlns:a="http://schemas.openxmlformats.org/drawingml/2006/main" noGrp="1"/>
          </p:cNvSpPr>
          <p:nvPr/>
        </p:nvSpPr>
        <p:spPr>
          <a:xfrm xmlns:a="http://schemas.openxmlformats.org/drawingml/2006/main">
            <a:off x="704850" y="3962400"/>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Others call voicemail for spoken instructions.</a:t>
            </a:r>
          </a:p>
        </p:txBody>
      </p:sp>
      <p:sp>
        <p:nvSpPr>
          <p:cNvPr id="9" name="">
            <a:extLst xmlns:a="http://schemas.openxmlformats.org/drawingml/2006/main">
              <a:ext uri="{FF2B5EF4-FFF2-40B4-BE49-F238E27FC236}">
                <a16:creationId xmlns:a16="http://schemas.microsoft.com/office/drawing/2014/main" id="{B7515096-10E7-46D6-B3AE-3FBAB3A6B342}"/>
              </a:ext>
            </a:extLst>
          </p:cNvPr>
          <p:cNvSpPr>
            <a:spLocks xmlns:a="http://schemas.openxmlformats.org/drawingml/2006/main" noGrp="1"/>
          </p:cNvSpPr>
          <p:nvPr/>
        </p:nvSpPr>
        <p:spPr>
          <a:xfrm xmlns:a="http://schemas.openxmlformats.org/drawingml/2006/main">
            <a:off x="704850" y="4752975"/>
            <a:ext cx="6972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Setup depends on your phone company.</a:t>
            </a:r>
          </a:p>
        </p:txBody>
      </p:sp>
      <p:sp>
        <p:nvSpPr>
          <p:cNvPr id="10" name="">
            <a:extLst xmlns:a="http://schemas.openxmlformats.org/drawingml/2006/main">
              <a:ext uri="{FF2B5EF4-FFF2-40B4-BE49-F238E27FC236}">
                <a16:creationId xmlns:a16="http://schemas.microsoft.com/office/drawing/2014/main" id="{C2BE95C7-8A1A-49A8-B479-FCEC8CE7C6A2}"/>
              </a:ext>
            </a:extLst>
          </p:cNvPr>
          <p:cNvSpPr>
            <a:spLocks xmlns:a="http://schemas.openxmlformats.org/drawingml/2006/main" noGrp="1"/>
          </p:cNvSpPr>
          <p:nvPr/>
        </p:nvSpPr>
        <p:spPr>
          <a:xfrm xmlns:a="http://schemas.openxmlformats.org/drawingml/2006/main">
            <a:off x="704850" y="5743575"/>
            <a:ext cx="103346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76C7"/>
                </a:solidFill>
                <a:latin typeface="Aptos Display"/>
                <a:ea typeface="Aptos Display"/>
                <a:cs typeface="Aptos Display"/>
              </a:defRPr>
            </a:pPr>
            <a:r>
              <a:rPr sz="2100" b="1">
                <a:solidFill>
                  <a:srgbClr val="1776C7"/>
                </a:solidFill>
                <a:latin typeface="Aptos Display"/>
                <a:ea typeface="Aptos Display"/>
                <a:cs typeface="Aptos Display"/>
              </a:rPr>
              <a:t>Unexpected requests still need independent checking.</a:t>
            </a:r>
          </a:p>
        </p:txBody>
      </p:sp>
    </p:spTree>
    <p:extLst>
      <p:ext uri="{BB962C8B-B14F-4D97-AF65-F5344CB8AC3E}">
        <p14:creationId xmlns:p14="http://schemas.microsoft.com/office/powerpoint/2010/main" val="634391389"/>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f2412c29a3a4134"/>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2EBEA6-A617-454E-A813-FC67B16FF7CA}"/>
              </a:ext>
            </a:extLst>
          </p:cNvPr>
          <p:cNvSpPr>
            <a:spLocks xmlns:a="http://schemas.openxmlformats.org/drawingml/2006/main" noGrp="1"/>
          </p:cNvSpPr>
          <p:nvPr/>
        </p:nvSpPr>
        <p:spPr>
          <a:xfrm xmlns:a="http://schemas.openxmlformats.org/drawingml/2006/main">
            <a:off x="647700" y="361950"/>
            <a:ext cx="69056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1776C7"/>
                </a:solidFill>
                <a:latin typeface="Aptos Display"/>
                <a:ea typeface="Aptos Display"/>
                <a:cs typeface="Aptos Display"/>
              </a:defRPr>
            </a:pPr>
            <a:r>
              <a:rPr sz="1650" b="1">
                <a:solidFill>
                  <a:srgbClr val="1776C7"/>
                </a:solidFill>
                <a:latin typeface="Aptos Display"/>
                <a:ea typeface="Aptos Display"/>
                <a:cs typeface="Aptos Display"/>
              </a:rPr>
              <a:t>SEE AND HEAR EACH OTHER</a:t>
            </a:r>
          </a:p>
        </p:txBody>
      </p:sp>
      <p:sp>
        <p:nvSpPr>
          <p:cNvPr id="3" name="">
            <a:extLst xmlns:a="http://schemas.openxmlformats.org/drawingml/2006/main">
              <a:ext uri="{FF2B5EF4-FFF2-40B4-BE49-F238E27FC236}">
                <a16:creationId xmlns:a16="http://schemas.microsoft.com/office/drawing/2014/main" id="{06CD517C-EB96-413F-8B64-45865C953E6C}"/>
              </a:ext>
            </a:extLst>
          </p:cNvPr>
          <p:cNvSpPr>
            <a:spLocks xmlns:a="http://schemas.openxmlformats.org/drawingml/2006/main" noGrp="1"/>
          </p:cNvSpPr>
          <p:nvPr/>
        </p:nvSpPr>
        <p:spPr>
          <a:xfrm xmlns:a="http://schemas.openxmlformats.org/drawingml/2006/main">
            <a:off x="647700" y="876300"/>
            <a:ext cx="733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23A63"/>
                </a:solidFill>
                <a:latin typeface="Aptos Display"/>
                <a:ea typeface="Aptos Display"/>
                <a:cs typeface="Aptos Display"/>
              </a:defRPr>
            </a:pPr>
            <a:r>
              <a:rPr sz="3450" b="1">
                <a:solidFill>
                  <a:srgbClr val="123A63"/>
                </a:solidFill>
                <a:latin typeface="Aptos Display"/>
                <a:ea typeface="Aptos Display"/>
                <a:cs typeface="Aptos Display"/>
              </a:rPr>
              <a:t>Introducing video calls</a:t>
            </a:r>
          </a:p>
        </p:txBody>
      </p:sp>
      <p:sp>
        <p:nvSpPr>
          <p:cNvPr id="4" name="">
            <a:extLst xmlns:a="http://schemas.openxmlformats.org/drawingml/2006/main">
              <a:ext uri="{FF2B5EF4-FFF2-40B4-BE49-F238E27FC236}">
                <a16:creationId xmlns:a16="http://schemas.microsoft.com/office/drawing/2014/main" id="{94A207DA-BF50-4310-B66B-5758FD728683}"/>
              </a:ext>
            </a:extLst>
          </p:cNvPr>
          <p:cNvSpPr>
            <a:spLocks xmlns:a="http://schemas.openxmlformats.org/drawingml/2006/main" noGrp="1"/>
          </p:cNvSpPr>
          <p:nvPr/>
        </p:nvSpPr>
        <p:spPr>
          <a:xfrm xmlns:a="http://schemas.openxmlformats.org/drawingml/2006/main">
            <a:off x="704850" y="2000250"/>
            <a:ext cx="64293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174C35"/>
                </a:solidFill>
                <a:latin typeface="Aptos Display"/>
                <a:ea typeface="Aptos Display"/>
                <a:cs typeface="Aptos Display"/>
              </a:defRPr>
            </a:pPr>
            <a:r>
              <a:rPr sz="2700" b="1">
                <a:solidFill>
                  <a:srgbClr val="174C35"/>
                </a:solidFill>
                <a:latin typeface="Aptos Display"/>
                <a:ea typeface="Aptos Display"/>
                <a:cs typeface="Aptos Display"/>
              </a:rPr>
              <a:t>See the person you are talking to.</a:t>
            </a:r>
          </a:p>
        </p:txBody>
      </p:sp>
      <p:sp>
        <p:nvSpPr>
          <p:cNvPr id="5" name="">
            <a:extLst xmlns:a="http://schemas.openxmlformats.org/drawingml/2006/main">
              <a:ext uri="{FF2B5EF4-FFF2-40B4-BE49-F238E27FC236}">
                <a16:creationId xmlns:a16="http://schemas.microsoft.com/office/drawing/2014/main" id="{5B0C77B0-C033-4C84-BEF8-C18C068879F9}"/>
              </a:ext>
            </a:extLst>
          </p:cNvPr>
          <p:cNvSpPr>
            <a:spLocks xmlns:a="http://schemas.openxmlformats.org/drawingml/2006/main" noGrp="1"/>
          </p:cNvSpPr>
          <p:nvPr/>
        </p:nvSpPr>
        <p:spPr>
          <a:xfrm xmlns:a="http://schemas.openxmlformats.org/drawingml/2006/main">
            <a:off x="704850" y="3219450"/>
            <a:ext cx="652462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Both people need compatible services.</a:t>
            </a:r>
          </a:p>
        </p:txBody>
      </p:sp>
      <p:sp>
        <p:nvSpPr>
          <p:cNvPr id="6" name="">
            <a:extLst xmlns:a="http://schemas.openxmlformats.org/drawingml/2006/main">
              <a:ext uri="{FF2B5EF4-FFF2-40B4-BE49-F238E27FC236}">
                <a16:creationId xmlns:a16="http://schemas.microsoft.com/office/drawing/2014/main" id="{E7444C42-F3F8-4A26-A652-C3331D773FE8}"/>
              </a:ext>
            </a:extLst>
          </p:cNvPr>
          <p:cNvSpPr>
            <a:spLocks xmlns:a="http://schemas.openxmlformats.org/drawingml/2006/main" noGrp="1"/>
          </p:cNvSpPr>
          <p:nvPr/>
        </p:nvSpPr>
        <p:spPr>
          <a:xfrm xmlns:a="http://schemas.openxmlformats.org/drawingml/2006/main">
            <a:off x="704850" y="4038600"/>
            <a:ext cx="652462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Video uses Wi-Fi or cellular data.</a:t>
            </a:r>
          </a:p>
        </p:txBody>
      </p:sp>
      <p:sp>
        <p:nvSpPr>
          <p:cNvPr id="7" name="">
            <a:extLst xmlns:a="http://schemas.openxmlformats.org/drawingml/2006/main">
              <a:ext uri="{FF2B5EF4-FFF2-40B4-BE49-F238E27FC236}">
                <a16:creationId xmlns:a16="http://schemas.microsoft.com/office/drawing/2014/main" id="{8501C5C5-1431-4657-A567-B75E0D2ACF5A}"/>
              </a:ext>
            </a:extLst>
          </p:cNvPr>
          <p:cNvSpPr>
            <a:spLocks xmlns:a="http://schemas.openxmlformats.org/drawingml/2006/main" noGrp="1"/>
          </p:cNvSpPr>
          <p:nvPr/>
        </p:nvSpPr>
        <p:spPr>
          <a:xfrm xmlns:a="http://schemas.openxmlformats.org/drawingml/2006/main">
            <a:off x="704850" y="4857750"/>
            <a:ext cx="652462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23A63"/>
                </a:solidFill>
                <a:latin typeface="Aptos"/>
                <a:ea typeface="Aptos"/>
                <a:cs typeface="Aptos"/>
              </a:defRPr>
            </a:pPr>
            <a:r>
              <a:rPr sz="2325" b="0">
                <a:solidFill>
                  <a:srgbClr val="123A63"/>
                </a:solidFill>
                <a:latin typeface="Aptos"/>
                <a:ea typeface="Aptos"/>
                <a:cs typeface="Aptos"/>
              </a:rPr>
              <a:t>Learn microphone, camera and End Call.</a:t>
            </a:r>
          </a:p>
        </p:txBody>
      </p:sp>
      <p:sp>
        <p:nvSpPr>
          <p:cNvPr id="8" name="">
            <a:extLst xmlns:a="http://schemas.openxmlformats.org/drawingml/2006/main">
              <a:ext uri="{FF2B5EF4-FFF2-40B4-BE49-F238E27FC236}">
                <a16:creationId xmlns:a16="http://schemas.microsoft.com/office/drawing/2014/main" id="{39554089-C5F3-4010-B288-DC5C64C288B1}"/>
              </a:ext>
            </a:extLst>
          </p:cNvPr>
          <p:cNvSpPr>
            <a:spLocks xmlns:a="http://schemas.openxmlformats.org/drawingml/2006/main" noGrp="1"/>
          </p:cNvSpPr>
          <p:nvPr/>
        </p:nvSpPr>
        <p:spPr>
          <a:xfrm xmlns:a="http://schemas.openxmlformats.org/drawingml/2006/main">
            <a:off x="704850" y="5743575"/>
            <a:ext cx="6715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74C35"/>
                </a:solidFill>
                <a:latin typeface="Aptos Display"/>
                <a:ea typeface="Aptos Display"/>
                <a:cs typeface="Aptos Display"/>
              </a:defRPr>
            </a:pPr>
            <a:r>
              <a:rPr sz="2100" b="1">
                <a:solidFill>
                  <a:srgbClr val="174C35"/>
                </a:solidFill>
                <a:latin typeface="Aptos Display"/>
                <a:ea typeface="Aptos Display"/>
                <a:cs typeface="Aptos Display"/>
              </a:rPr>
              <a:t>A brief introduction today</a:t>
            </a:r>
          </a:p>
        </p:txBody>
      </p:sp>
      <p:sp>
        <p:nvSpPr>
          <p:cNvPr id="9" name="">
            <a:extLst xmlns:a="http://schemas.openxmlformats.org/drawingml/2006/main">
              <a:ext uri="{FF2B5EF4-FFF2-40B4-BE49-F238E27FC236}">
                <a16:creationId xmlns:a16="http://schemas.microsoft.com/office/drawing/2014/main" id="{336F74C0-2754-4E9F-98BF-0E0B2ECCAB70}"/>
              </a:ext>
            </a:extLst>
          </p:cNvPr>
          <p:cNvSpPr>
            <a:spLocks xmlns:a="http://schemas.openxmlformats.org/drawingml/2006/main" noGrp="1"/>
          </p:cNvSpPr>
          <p:nvPr/>
        </p:nvSpPr>
        <p:spPr>
          <a:xfrm xmlns:a="http://schemas.openxmlformats.org/drawingml/2006/main">
            <a:off x="10763250" y="6419850"/>
            <a:ext cx="1000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174C35"/>
                </a:solidFill>
                <a:latin typeface="Aptos Display"/>
                <a:ea typeface="Aptos Display"/>
                <a:cs typeface="Aptos Display"/>
              </a:defRPr>
            </a:pPr>
            <a:r>
              <a:rPr sz="1425" b="1">
                <a:solidFill>
                  <a:srgbClr val="174C35"/>
                </a:solidFill>
                <a:latin typeface="Aptos Display"/>
                <a:ea typeface="Aptos Display"/>
                <a:cs typeface="Aptos Display"/>
              </a:rPr>
              <a:t>C3S18</a:t>
            </a:r>
          </a:p>
        </p:txBody>
      </p:sp>
    </p:spTree>
    <p:extLst>
      <p:ext uri="{BB962C8B-B14F-4D97-AF65-F5344CB8AC3E}">
        <p14:creationId xmlns:p14="http://schemas.microsoft.com/office/powerpoint/2010/main" val="16102441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2026-09-30T22:20:26.3970000Z</dcterms:created>
  <dcterms:modified xsi:type="dcterms:W3CDTF">2026-09-30T22:20:26.3970000Z</dcterms:modified>
</coreProperties>
</file>