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openxmlformats.org/officeDocument/2006/relationships/image" Target="../media/image12.jpg"/><Relationship Id="rId4" Type="http://schemas.openxmlformats.org/officeDocument/2006/relationships/image" Target="../media/image13.jpg"/><Relationship Id="rId5" Type="http://schemas.openxmlformats.org/officeDocument/2006/relationships/image" Target="../media/image14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title_fu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411480" y="502920"/>
            <a:ext cx="4892040" cy="512064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868680"/>
            <a:ext cx="411480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3000">
                <a:solidFill>
                  <a:srgbClr val="1A5A44"/>
                </a:solidFill>
                <a:latin typeface="Aptos Display"/>
              </a:rPr>
              <a:t>Android for
Absolute Beginners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9808" y="2743200"/>
            <a:ext cx="402336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2200">
                <a:solidFill>
                  <a:srgbClr val="1A5A44"/>
                </a:solidFill>
                <a:latin typeface="Aptos Display"/>
              </a:rPr>
              <a:t>Welcome to Class 4</a:t>
            </a:r>
          </a:p>
          <a:p>
            <a:r>
              <a:rPr b="1" sz="2600">
                <a:solidFill>
                  <a:srgbClr val="194875"/>
                </a:solidFill>
                <a:latin typeface="Aptos Display"/>
              </a:rPr>
              <a:t>Camera and Photos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49808" y="4800600"/>
            <a:ext cx="438912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>
                <a:solidFill>
                  <a:srgbClr val="1A5A44"/>
                </a:solidFill>
                <a:latin typeface="Aptos"/>
              </a:rPr>
              <a:t>Eddie Copenhaver
College for Older Adults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64240" y="6446520"/>
            <a:ext cx="7772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 b="1">
                <a:solidFill>
                  <a:srgbClr val="FFFFFF"/>
                </a:solidFill>
                <a:latin typeface="Aptos"/>
              </a:rPr>
              <a:t>C4S01</a:t>
            </a:r>
          </a:p>
        </p:txBody>
      </p:sp>
      <p:sp>
        <p:nvSpPr>
          <p:cNvPr id="8" name="Rectangle 7"/>
          <p:cNvSpPr/>
          <p:nvPr/>
        </p:nvSpPr>
        <p:spPr>
          <a:xfrm>
            <a:off x="749808" y="2487168"/>
            <a:ext cx="914400" cy="73152"/>
          </a:xfrm>
          <a:prstGeom prst="rect">
            <a:avLst/>
          </a:prstGeom>
          <a:solidFill>
            <a:srgbClr val="DCAB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411480"/>
            <a:ext cx="466344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1A5A44"/>
                </a:solidFill>
                <a:latin typeface="Aptos Display"/>
              </a:rPr>
              <a:t>Camera and Photos / Gallery</a:t>
            </a:r>
          </a:p>
        </p:txBody>
      </p:sp>
      <p:sp>
        <p:nvSpPr>
          <p:cNvPr id="3" name="Rectangle 2"/>
          <p:cNvSpPr/>
          <p:nvPr/>
        </p:nvSpPr>
        <p:spPr>
          <a:xfrm>
            <a:off x="621792" y="1353312"/>
            <a:ext cx="960120" cy="73152"/>
          </a:xfrm>
          <a:prstGeom prst="rect">
            <a:avLst/>
          </a:prstGeom>
          <a:solidFill>
            <a:srgbClr val="DCAB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1109960" y="6473952"/>
            <a:ext cx="868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 b="1">
                <a:solidFill>
                  <a:srgbClr val="194875"/>
                </a:solidFill>
                <a:latin typeface="Aptos"/>
              </a:rPr>
              <a:t>C4S02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691640"/>
            <a:ext cx="416052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Aft>
                <a:spcPts val="800"/>
              </a:spcAft>
            </a:pPr>
            <a:r>
              <a:rPr sz="2400" b="1">
                <a:solidFill>
                  <a:srgbClr val="DCAB2F"/>
                </a:solidFill>
                <a:latin typeface="Aptos"/>
              </a:rPr>
              <a:t>• </a:t>
            </a:r>
            <a:r>
              <a:rPr sz="2200">
                <a:solidFill>
                  <a:srgbClr val="232C34"/>
                </a:solidFill>
                <a:latin typeface="Aptos"/>
              </a:rPr>
              <a:t>Camera = take a new picture or video</a:t>
            </a:r>
          </a:p>
          <a:p>
            <a:pPr>
              <a:lnSpc>
                <a:spcPct val="110000"/>
              </a:lnSpc>
              <a:spcAft>
                <a:spcPts val="800"/>
              </a:spcAft>
            </a:pPr>
            <a:r>
              <a:rPr sz="2400" b="1">
                <a:solidFill>
                  <a:srgbClr val="DCAB2F"/>
                </a:solidFill>
                <a:latin typeface="Aptos"/>
              </a:rPr>
              <a:t>• </a:t>
            </a:r>
            <a:r>
              <a:rPr sz="2200">
                <a:solidFill>
                  <a:srgbClr val="232C34"/>
                </a:solidFill>
                <a:latin typeface="Aptos"/>
              </a:rPr>
              <a:t>Photos / Gallery = find, view, share, or delete pictures</a:t>
            </a:r>
          </a:p>
          <a:p>
            <a:pPr>
              <a:lnSpc>
                <a:spcPct val="110000"/>
              </a:lnSpc>
              <a:spcAft>
                <a:spcPts val="800"/>
              </a:spcAft>
            </a:pPr>
            <a:r>
              <a:rPr sz="2400" b="1">
                <a:solidFill>
                  <a:srgbClr val="DCAB2F"/>
                </a:solidFill>
                <a:latin typeface="Aptos"/>
              </a:rPr>
              <a:t>• </a:t>
            </a:r>
            <a:r>
              <a:rPr sz="2200">
                <a:solidFill>
                  <a:srgbClr val="232C34"/>
                </a:solidFill>
                <a:latin typeface="Aptos"/>
              </a:rPr>
              <a:t>If you want an older picture, start in Photos or Gallery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0" y="1143000"/>
            <a:ext cx="5257800" cy="4983480"/>
          </a:xfrm>
          <a:prstGeom prst="roundRect">
            <a:avLst/>
          </a:prstGeom>
          <a:solidFill>
            <a:srgbClr val="FFFFFF"/>
          </a:solidFill>
          <a:ln>
            <a:solidFill>
              <a:srgbClr val="E1E5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C4S02_im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0" y="1143000"/>
            <a:ext cx="5257800" cy="4983480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713232" y="5394960"/>
            <a:ext cx="1097280" cy="384048"/>
          </a:xfrm>
          <a:prstGeom prst="roundRect">
            <a:avLst/>
          </a:prstGeom>
          <a:solidFill>
            <a:srgbClr val="19487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b="1" sz="1300">
                <a:solidFill>
                  <a:srgbClr val="FFFFFF"/>
                </a:solidFill>
                <a:latin typeface="Aptos"/>
              </a:rPr>
              <a:t>TAKE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938528" y="5394960"/>
            <a:ext cx="1097280" cy="384048"/>
          </a:xfrm>
          <a:prstGeom prst="roundRect">
            <a:avLst/>
          </a:prstGeom>
          <a:solidFill>
            <a:srgbClr val="1A5A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b="1" sz="1300">
                <a:solidFill>
                  <a:srgbClr val="FFFFFF"/>
                </a:solidFill>
                <a:latin typeface="Aptos"/>
              </a:rPr>
              <a:t>FIND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411480"/>
            <a:ext cx="466344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1A5A44"/>
                </a:solidFill>
                <a:latin typeface="Aptos Display"/>
              </a:rPr>
              <a:t>Opening the Camera</a:t>
            </a:r>
          </a:p>
        </p:txBody>
      </p:sp>
      <p:sp>
        <p:nvSpPr>
          <p:cNvPr id="3" name="Rectangle 2"/>
          <p:cNvSpPr/>
          <p:nvPr/>
        </p:nvSpPr>
        <p:spPr>
          <a:xfrm>
            <a:off x="621792" y="1353312"/>
            <a:ext cx="960120" cy="73152"/>
          </a:xfrm>
          <a:prstGeom prst="rect">
            <a:avLst/>
          </a:prstGeom>
          <a:solidFill>
            <a:srgbClr val="DCAB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1109960" y="6473952"/>
            <a:ext cx="868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 b="1">
                <a:solidFill>
                  <a:srgbClr val="194875"/>
                </a:solidFill>
                <a:latin typeface="Aptos"/>
              </a:rPr>
              <a:t>C4S03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691640"/>
            <a:ext cx="416052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Aft>
                <a:spcPts val="800"/>
              </a:spcAft>
            </a:pPr>
            <a:r>
              <a:rPr sz="2400" b="1">
                <a:solidFill>
                  <a:srgbClr val="DCAB2F"/>
                </a:solidFill>
                <a:latin typeface="Aptos"/>
              </a:rPr>
              <a:t>• </a:t>
            </a:r>
            <a:r>
              <a:rPr sz="2200">
                <a:solidFill>
                  <a:srgbClr val="232C34"/>
                </a:solidFill>
                <a:latin typeface="Aptos"/>
              </a:rPr>
              <a:t>Look for the Camera icon</a:t>
            </a:r>
          </a:p>
          <a:p>
            <a:pPr>
              <a:lnSpc>
                <a:spcPct val="110000"/>
              </a:lnSpc>
              <a:spcAft>
                <a:spcPts val="800"/>
              </a:spcAft>
            </a:pPr>
            <a:r>
              <a:rPr sz="2400" b="1">
                <a:solidFill>
                  <a:srgbClr val="DCAB2F"/>
                </a:solidFill>
                <a:latin typeface="Aptos"/>
              </a:rPr>
              <a:t>• </a:t>
            </a:r>
            <a:r>
              <a:rPr sz="2200">
                <a:solidFill>
                  <a:srgbClr val="232C34"/>
                </a:solidFill>
                <a:latin typeface="Aptos"/>
              </a:rPr>
              <a:t>It may be on the Home screen or in the App Drawer</a:t>
            </a:r>
          </a:p>
          <a:p>
            <a:pPr>
              <a:lnSpc>
                <a:spcPct val="110000"/>
              </a:lnSpc>
              <a:spcAft>
                <a:spcPts val="800"/>
              </a:spcAft>
            </a:pPr>
            <a:r>
              <a:rPr sz="2400" b="1">
                <a:solidFill>
                  <a:srgbClr val="DCAB2F"/>
                </a:solidFill>
                <a:latin typeface="Aptos"/>
              </a:rPr>
              <a:t>• </a:t>
            </a:r>
            <a:r>
              <a:rPr sz="2200">
                <a:solidFill>
                  <a:srgbClr val="232C34"/>
                </a:solidFill>
                <a:latin typeface="Aptos"/>
              </a:rPr>
              <a:t>Some phones also have a lock-screen shortcut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0" y="1143000"/>
            <a:ext cx="5257800" cy="4983480"/>
          </a:xfrm>
          <a:prstGeom prst="roundRect">
            <a:avLst/>
          </a:prstGeom>
          <a:solidFill>
            <a:srgbClr val="FFFFFF"/>
          </a:solidFill>
          <a:ln>
            <a:solidFill>
              <a:srgbClr val="E1E5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C4S03_im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0" y="1143000"/>
            <a:ext cx="5257800" cy="498348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411480"/>
            <a:ext cx="466344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1A5A44"/>
                </a:solidFill>
                <a:latin typeface="Aptos Display"/>
              </a:rPr>
              <a:t>Holding the Phone</a:t>
            </a:r>
          </a:p>
        </p:txBody>
      </p:sp>
      <p:sp>
        <p:nvSpPr>
          <p:cNvPr id="3" name="Rectangle 2"/>
          <p:cNvSpPr/>
          <p:nvPr/>
        </p:nvSpPr>
        <p:spPr>
          <a:xfrm>
            <a:off x="621792" y="1353312"/>
            <a:ext cx="960120" cy="73152"/>
          </a:xfrm>
          <a:prstGeom prst="rect">
            <a:avLst/>
          </a:prstGeom>
          <a:solidFill>
            <a:srgbClr val="DCAB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1109960" y="6473952"/>
            <a:ext cx="868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 b="1">
                <a:solidFill>
                  <a:srgbClr val="194875"/>
                </a:solidFill>
                <a:latin typeface="Aptos"/>
              </a:rPr>
              <a:t>C4S04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691640"/>
            <a:ext cx="416052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Aft>
                <a:spcPts val="800"/>
              </a:spcAft>
            </a:pPr>
            <a:r>
              <a:rPr sz="2400" b="1">
                <a:solidFill>
                  <a:srgbClr val="DCAB2F"/>
                </a:solidFill>
                <a:latin typeface="Aptos"/>
              </a:rPr>
              <a:t>• </a:t>
            </a:r>
            <a:r>
              <a:rPr sz="2200">
                <a:solidFill>
                  <a:srgbClr val="232C34"/>
                </a:solidFill>
                <a:latin typeface="Aptos"/>
              </a:rPr>
              <a:t>Portrait works well for one person</a:t>
            </a:r>
          </a:p>
          <a:p>
            <a:pPr>
              <a:lnSpc>
                <a:spcPct val="110000"/>
              </a:lnSpc>
              <a:spcAft>
                <a:spcPts val="800"/>
              </a:spcAft>
            </a:pPr>
            <a:r>
              <a:rPr sz="2400" b="1">
                <a:solidFill>
                  <a:srgbClr val="DCAB2F"/>
                </a:solidFill>
                <a:latin typeface="Aptos"/>
              </a:rPr>
              <a:t>• </a:t>
            </a:r>
            <a:r>
              <a:rPr sz="2200">
                <a:solidFill>
                  <a:srgbClr val="232C34"/>
                </a:solidFill>
                <a:latin typeface="Aptos"/>
              </a:rPr>
              <a:t>Landscape works well for groups or wide scenes</a:t>
            </a:r>
          </a:p>
          <a:p>
            <a:pPr>
              <a:lnSpc>
                <a:spcPct val="110000"/>
              </a:lnSpc>
              <a:spcAft>
                <a:spcPts val="800"/>
              </a:spcAft>
            </a:pPr>
            <a:r>
              <a:rPr sz="2400" b="1">
                <a:solidFill>
                  <a:srgbClr val="DCAB2F"/>
                </a:solidFill>
                <a:latin typeface="Aptos"/>
              </a:rPr>
              <a:t>• </a:t>
            </a:r>
            <a:r>
              <a:rPr sz="2200">
                <a:solidFill>
                  <a:srgbClr val="232C34"/>
                </a:solidFill>
                <a:latin typeface="Aptos"/>
              </a:rPr>
              <a:t>Hold steady when you tap the shutter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0" y="1143000"/>
            <a:ext cx="5257800" cy="4983480"/>
          </a:xfrm>
          <a:prstGeom prst="roundRect">
            <a:avLst/>
          </a:prstGeom>
          <a:solidFill>
            <a:srgbClr val="FFFFFF"/>
          </a:solidFill>
          <a:ln>
            <a:solidFill>
              <a:srgbClr val="E1E5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C4S04_im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0" y="1143000"/>
            <a:ext cx="5257800" cy="4983480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713232" y="5376672"/>
            <a:ext cx="1325880" cy="384048"/>
          </a:xfrm>
          <a:prstGeom prst="roundRect">
            <a:avLst/>
          </a:prstGeom>
          <a:solidFill>
            <a:srgbClr val="19487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b="1" sz="1300">
                <a:solidFill>
                  <a:srgbClr val="FFFFFF"/>
                </a:solidFill>
                <a:latin typeface="Aptos"/>
              </a:rPr>
              <a:t>Portrait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176272" y="5376672"/>
            <a:ext cx="1508760" cy="384048"/>
          </a:xfrm>
          <a:prstGeom prst="roundRect">
            <a:avLst/>
          </a:prstGeom>
          <a:solidFill>
            <a:srgbClr val="1A5A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b="1" sz="1300">
                <a:solidFill>
                  <a:srgbClr val="FFFFFF"/>
                </a:solidFill>
                <a:latin typeface="Aptos"/>
              </a:rPr>
              <a:t>Landscape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411480"/>
            <a:ext cx="466344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1A5A44"/>
                </a:solidFill>
                <a:latin typeface="Aptos Display"/>
              </a:rPr>
              <a:t>Take a Picture</a:t>
            </a:r>
          </a:p>
        </p:txBody>
      </p:sp>
      <p:sp>
        <p:nvSpPr>
          <p:cNvPr id="3" name="Rectangle 2"/>
          <p:cNvSpPr/>
          <p:nvPr/>
        </p:nvSpPr>
        <p:spPr>
          <a:xfrm>
            <a:off x="621792" y="1353312"/>
            <a:ext cx="960120" cy="73152"/>
          </a:xfrm>
          <a:prstGeom prst="rect">
            <a:avLst/>
          </a:prstGeom>
          <a:solidFill>
            <a:srgbClr val="DCAB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1109960" y="6473952"/>
            <a:ext cx="868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 b="1">
                <a:solidFill>
                  <a:srgbClr val="194875"/>
                </a:solidFill>
                <a:latin typeface="Aptos"/>
              </a:rPr>
              <a:t>C4S05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691640"/>
            <a:ext cx="416052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Aft>
                <a:spcPts val="800"/>
              </a:spcAft>
            </a:pPr>
            <a:r>
              <a:rPr sz="2400" b="1">
                <a:solidFill>
                  <a:srgbClr val="DCAB2F"/>
                </a:solidFill>
                <a:latin typeface="Aptos"/>
              </a:rPr>
              <a:t>• </a:t>
            </a:r>
            <a:r>
              <a:rPr sz="2200">
                <a:solidFill>
                  <a:srgbClr val="232C34"/>
                </a:solidFill>
                <a:latin typeface="Aptos"/>
              </a:rPr>
              <a:t>Frame what you want to photograph</a:t>
            </a:r>
          </a:p>
          <a:p>
            <a:pPr>
              <a:lnSpc>
                <a:spcPct val="110000"/>
              </a:lnSpc>
              <a:spcAft>
                <a:spcPts val="800"/>
              </a:spcAft>
            </a:pPr>
            <a:r>
              <a:rPr sz="2400" b="1">
                <a:solidFill>
                  <a:srgbClr val="DCAB2F"/>
                </a:solidFill>
                <a:latin typeface="Aptos"/>
              </a:rPr>
              <a:t>• </a:t>
            </a:r>
            <a:r>
              <a:rPr sz="2200">
                <a:solidFill>
                  <a:srgbClr val="232C34"/>
                </a:solidFill>
                <a:latin typeface="Aptos"/>
              </a:rPr>
              <a:t>Tap the shutter button once</a:t>
            </a:r>
          </a:p>
          <a:p>
            <a:pPr>
              <a:lnSpc>
                <a:spcPct val="110000"/>
              </a:lnSpc>
              <a:spcAft>
                <a:spcPts val="800"/>
              </a:spcAft>
            </a:pPr>
            <a:r>
              <a:rPr sz="2400" b="1">
                <a:solidFill>
                  <a:srgbClr val="DCAB2F"/>
                </a:solidFill>
                <a:latin typeface="Aptos"/>
              </a:rPr>
              <a:t>• </a:t>
            </a:r>
            <a:r>
              <a:rPr sz="2200">
                <a:solidFill>
                  <a:srgbClr val="232C34"/>
                </a:solidFill>
                <a:latin typeface="Aptos"/>
              </a:rPr>
              <a:t>The phone saves the photo automatically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0" y="1143000"/>
            <a:ext cx="5257800" cy="4983480"/>
          </a:xfrm>
          <a:prstGeom prst="roundRect">
            <a:avLst/>
          </a:prstGeom>
          <a:solidFill>
            <a:srgbClr val="FFFFFF"/>
          </a:solidFill>
          <a:ln>
            <a:solidFill>
              <a:srgbClr val="E1E5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C4S03_im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0" y="1143000"/>
            <a:ext cx="5257800" cy="498348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411480"/>
            <a:ext cx="466344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1A5A44"/>
                </a:solidFill>
                <a:latin typeface="Aptos Display"/>
              </a:rPr>
              <a:t>Tap to Focus</a:t>
            </a:r>
          </a:p>
        </p:txBody>
      </p:sp>
      <p:sp>
        <p:nvSpPr>
          <p:cNvPr id="3" name="Rectangle 2"/>
          <p:cNvSpPr/>
          <p:nvPr/>
        </p:nvSpPr>
        <p:spPr>
          <a:xfrm>
            <a:off x="621792" y="1353312"/>
            <a:ext cx="960120" cy="73152"/>
          </a:xfrm>
          <a:prstGeom prst="rect">
            <a:avLst/>
          </a:prstGeom>
          <a:solidFill>
            <a:srgbClr val="DCAB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1109960" y="6473952"/>
            <a:ext cx="868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 b="1">
                <a:solidFill>
                  <a:srgbClr val="194875"/>
                </a:solidFill>
                <a:latin typeface="Aptos"/>
              </a:rPr>
              <a:t>C4S06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691640"/>
            <a:ext cx="416052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Aft>
                <a:spcPts val="800"/>
              </a:spcAft>
            </a:pPr>
            <a:r>
              <a:rPr sz="2400" b="1">
                <a:solidFill>
                  <a:srgbClr val="DCAB2F"/>
                </a:solidFill>
                <a:latin typeface="Aptos"/>
              </a:rPr>
              <a:t>• </a:t>
            </a:r>
            <a:r>
              <a:rPr sz="2200">
                <a:solidFill>
                  <a:srgbClr val="232C34"/>
                </a:solidFill>
                <a:latin typeface="Aptos"/>
              </a:rPr>
              <a:t>Tap the subject on the screen</a:t>
            </a:r>
          </a:p>
          <a:p>
            <a:pPr>
              <a:lnSpc>
                <a:spcPct val="110000"/>
              </a:lnSpc>
              <a:spcAft>
                <a:spcPts val="800"/>
              </a:spcAft>
            </a:pPr>
            <a:r>
              <a:rPr sz="2400" b="1">
                <a:solidFill>
                  <a:srgbClr val="DCAB2F"/>
                </a:solidFill>
                <a:latin typeface="Aptos"/>
              </a:rPr>
              <a:t>• </a:t>
            </a:r>
            <a:r>
              <a:rPr sz="2200">
                <a:solidFill>
                  <a:srgbClr val="232C34"/>
                </a:solidFill>
                <a:latin typeface="Aptos"/>
              </a:rPr>
              <a:t>Watch for a box or circle</a:t>
            </a:r>
          </a:p>
          <a:p>
            <a:pPr>
              <a:lnSpc>
                <a:spcPct val="110000"/>
              </a:lnSpc>
              <a:spcAft>
                <a:spcPts val="800"/>
              </a:spcAft>
            </a:pPr>
            <a:r>
              <a:rPr sz="2400" b="1">
                <a:solidFill>
                  <a:srgbClr val="DCAB2F"/>
                </a:solidFill>
                <a:latin typeface="Aptos"/>
              </a:rPr>
              <a:t>• </a:t>
            </a:r>
            <a:r>
              <a:rPr sz="2200">
                <a:solidFill>
                  <a:srgbClr val="232C34"/>
                </a:solidFill>
                <a:latin typeface="Aptos"/>
              </a:rPr>
              <a:t>Keep the phone still for a sharper picture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0" y="1143000"/>
            <a:ext cx="5257800" cy="4983480"/>
          </a:xfrm>
          <a:prstGeom prst="roundRect">
            <a:avLst/>
          </a:prstGeom>
          <a:solidFill>
            <a:srgbClr val="FFFFFF"/>
          </a:solidFill>
          <a:ln>
            <a:solidFill>
              <a:srgbClr val="E1E5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C4S06_im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0" y="1143000"/>
            <a:ext cx="5257800" cy="498348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411480"/>
            <a:ext cx="466344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1A5A44"/>
                </a:solidFill>
                <a:latin typeface="Aptos Display"/>
              </a:rPr>
              <a:t>Zoom</a:t>
            </a:r>
          </a:p>
        </p:txBody>
      </p:sp>
      <p:sp>
        <p:nvSpPr>
          <p:cNvPr id="3" name="Rectangle 2"/>
          <p:cNvSpPr/>
          <p:nvPr/>
        </p:nvSpPr>
        <p:spPr>
          <a:xfrm>
            <a:off x="621792" y="1353312"/>
            <a:ext cx="960120" cy="73152"/>
          </a:xfrm>
          <a:prstGeom prst="rect">
            <a:avLst/>
          </a:prstGeom>
          <a:solidFill>
            <a:srgbClr val="DCAB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1109960" y="6473952"/>
            <a:ext cx="868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 b="1">
                <a:solidFill>
                  <a:srgbClr val="194875"/>
                </a:solidFill>
                <a:latin typeface="Aptos"/>
              </a:rPr>
              <a:t>C4S07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691640"/>
            <a:ext cx="416052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Aft>
                <a:spcPts val="800"/>
              </a:spcAft>
            </a:pPr>
            <a:r>
              <a:rPr sz="2400" b="1">
                <a:solidFill>
                  <a:srgbClr val="DCAB2F"/>
                </a:solidFill>
                <a:latin typeface="Aptos"/>
              </a:rPr>
              <a:t>• </a:t>
            </a:r>
            <a:r>
              <a:rPr sz="2200">
                <a:solidFill>
                  <a:srgbClr val="232C34"/>
                </a:solidFill>
                <a:latin typeface="Aptos"/>
              </a:rPr>
              <a:t>1x is the normal view</a:t>
            </a:r>
          </a:p>
          <a:p>
            <a:pPr>
              <a:lnSpc>
                <a:spcPct val="110000"/>
              </a:lnSpc>
              <a:spcAft>
                <a:spcPts val="800"/>
              </a:spcAft>
            </a:pPr>
            <a:r>
              <a:rPr sz="2400" b="1">
                <a:solidFill>
                  <a:srgbClr val="DCAB2F"/>
                </a:solidFill>
                <a:latin typeface="Aptos"/>
              </a:rPr>
              <a:t>• </a:t>
            </a:r>
            <a:r>
              <a:rPr sz="2200">
                <a:solidFill>
                  <a:srgbClr val="232C34"/>
                </a:solidFill>
                <a:latin typeface="Aptos"/>
              </a:rPr>
              <a:t>Zoom only as much as you need</a:t>
            </a:r>
          </a:p>
          <a:p>
            <a:pPr>
              <a:lnSpc>
                <a:spcPct val="110000"/>
              </a:lnSpc>
              <a:spcAft>
                <a:spcPts val="800"/>
              </a:spcAft>
            </a:pPr>
            <a:r>
              <a:rPr sz="2400" b="1">
                <a:solidFill>
                  <a:srgbClr val="DCAB2F"/>
                </a:solidFill>
                <a:latin typeface="Aptos"/>
              </a:rPr>
              <a:t>• </a:t>
            </a:r>
            <a:r>
              <a:rPr sz="2200">
                <a:solidFill>
                  <a:srgbClr val="232C34"/>
                </a:solidFill>
                <a:latin typeface="Aptos"/>
              </a:rPr>
              <a:t>Often the best zoom is simply walking closer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0" y="1143000"/>
            <a:ext cx="5257800" cy="4983480"/>
          </a:xfrm>
          <a:prstGeom prst="roundRect">
            <a:avLst/>
          </a:prstGeom>
          <a:solidFill>
            <a:srgbClr val="FFFFFF"/>
          </a:solidFill>
          <a:ln>
            <a:solidFill>
              <a:srgbClr val="E1E5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C4S07_im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0" y="1143000"/>
            <a:ext cx="5257800" cy="4983480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713232" y="5376672"/>
            <a:ext cx="1600200" cy="384048"/>
          </a:xfrm>
          <a:prstGeom prst="roundRect">
            <a:avLst/>
          </a:prstGeom>
          <a:solidFill>
            <a:srgbClr val="DCAB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b="1" sz="1300">
                <a:solidFill>
                  <a:srgbClr val="232C34"/>
                </a:solidFill>
                <a:latin typeface="Aptos"/>
              </a:rPr>
              <a:t>Use sparingly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411480"/>
            <a:ext cx="466344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1A5A44"/>
                </a:solidFill>
                <a:latin typeface="Aptos Display"/>
              </a:rPr>
              <a:t>Front Camera and Rear Camera</a:t>
            </a:r>
          </a:p>
        </p:txBody>
      </p:sp>
      <p:sp>
        <p:nvSpPr>
          <p:cNvPr id="3" name="Rectangle 2"/>
          <p:cNvSpPr/>
          <p:nvPr/>
        </p:nvSpPr>
        <p:spPr>
          <a:xfrm>
            <a:off x="621792" y="1353312"/>
            <a:ext cx="960120" cy="73152"/>
          </a:xfrm>
          <a:prstGeom prst="rect">
            <a:avLst/>
          </a:prstGeom>
          <a:solidFill>
            <a:srgbClr val="DCAB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1109960" y="6473952"/>
            <a:ext cx="868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 b="1">
                <a:solidFill>
                  <a:srgbClr val="194875"/>
                </a:solidFill>
                <a:latin typeface="Aptos"/>
              </a:rPr>
              <a:t>C4S08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691640"/>
            <a:ext cx="416052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Aft>
                <a:spcPts val="800"/>
              </a:spcAft>
            </a:pPr>
            <a:r>
              <a:rPr sz="2400" b="1">
                <a:solidFill>
                  <a:srgbClr val="DCAB2F"/>
                </a:solidFill>
                <a:latin typeface="Aptos"/>
              </a:rPr>
              <a:t>• </a:t>
            </a:r>
            <a:r>
              <a:rPr sz="2200">
                <a:solidFill>
                  <a:srgbClr val="232C34"/>
                </a:solidFill>
                <a:latin typeface="Aptos"/>
              </a:rPr>
              <a:t>Front camera = selfies and video calls</a:t>
            </a:r>
          </a:p>
          <a:p>
            <a:pPr>
              <a:lnSpc>
                <a:spcPct val="110000"/>
              </a:lnSpc>
              <a:spcAft>
                <a:spcPts val="800"/>
              </a:spcAft>
            </a:pPr>
            <a:r>
              <a:rPr sz="2400" b="1">
                <a:solidFill>
                  <a:srgbClr val="DCAB2F"/>
                </a:solidFill>
                <a:latin typeface="Aptos"/>
              </a:rPr>
              <a:t>• </a:t>
            </a:r>
            <a:r>
              <a:rPr sz="2200">
                <a:solidFill>
                  <a:srgbClr val="232C34"/>
                </a:solidFill>
                <a:latin typeface="Aptos"/>
              </a:rPr>
              <a:t>Rear camera = other people, pets, places, and objects</a:t>
            </a:r>
          </a:p>
          <a:p>
            <a:pPr>
              <a:lnSpc>
                <a:spcPct val="110000"/>
              </a:lnSpc>
              <a:spcAft>
                <a:spcPts val="800"/>
              </a:spcAft>
            </a:pPr>
            <a:r>
              <a:rPr sz="2400" b="1">
                <a:solidFill>
                  <a:srgbClr val="DCAB2F"/>
                </a:solidFill>
                <a:latin typeface="Aptos"/>
              </a:rPr>
              <a:t>• </a:t>
            </a:r>
            <a:r>
              <a:rPr sz="2200">
                <a:solidFill>
                  <a:srgbClr val="232C34"/>
                </a:solidFill>
                <a:latin typeface="Aptos"/>
              </a:rPr>
              <a:t>Use the switch-camera button to change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0" y="1143000"/>
            <a:ext cx="5257800" cy="4983480"/>
          </a:xfrm>
          <a:prstGeom prst="roundRect">
            <a:avLst/>
          </a:prstGeom>
          <a:solidFill>
            <a:srgbClr val="FFFFFF"/>
          </a:solidFill>
          <a:ln>
            <a:solidFill>
              <a:srgbClr val="E1E5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C4S08_im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0" y="1143000"/>
            <a:ext cx="5257800" cy="4983480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713232" y="5376672"/>
            <a:ext cx="1051560" cy="384048"/>
          </a:xfrm>
          <a:prstGeom prst="roundRect">
            <a:avLst/>
          </a:prstGeom>
          <a:solidFill>
            <a:srgbClr val="19487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b="1" sz="1300">
                <a:solidFill>
                  <a:srgbClr val="FFFFFF"/>
                </a:solidFill>
                <a:latin typeface="Aptos"/>
              </a:rPr>
              <a:t>Front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883664" y="5376672"/>
            <a:ext cx="1051560" cy="384048"/>
          </a:xfrm>
          <a:prstGeom prst="roundRect">
            <a:avLst/>
          </a:prstGeom>
          <a:solidFill>
            <a:srgbClr val="1A5A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b="1" sz="1300">
                <a:solidFill>
                  <a:srgbClr val="FFFFFF"/>
                </a:solidFill>
                <a:latin typeface="Aptos"/>
              </a:rPr>
              <a:t>Rear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411480"/>
            <a:ext cx="466344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1A5A44"/>
                </a:solidFill>
                <a:latin typeface="Aptos Display"/>
              </a:rPr>
              <a:t>Photo and Video</a:t>
            </a:r>
          </a:p>
        </p:txBody>
      </p:sp>
      <p:sp>
        <p:nvSpPr>
          <p:cNvPr id="3" name="Rectangle 2"/>
          <p:cNvSpPr/>
          <p:nvPr/>
        </p:nvSpPr>
        <p:spPr>
          <a:xfrm>
            <a:off x="621792" y="1353312"/>
            <a:ext cx="960120" cy="73152"/>
          </a:xfrm>
          <a:prstGeom prst="rect">
            <a:avLst/>
          </a:prstGeom>
          <a:solidFill>
            <a:srgbClr val="DCAB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1109960" y="6473952"/>
            <a:ext cx="868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 b="1">
                <a:solidFill>
                  <a:srgbClr val="194875"/>
                </a:solidFill>
                <a:latin typeface="Aptos"/>
              </a:rPr>
              <a:t>C4S09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691640"/>
            <a:ext cx="416052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Aft>
                <a:spcPts val="800"/>
              </a:spcAft>
            </a:pPr>
            <a:r>
              <a:rPr sz="2400" b="1">
                <a:solidFill>
                  <a:srgbClr val="DCAB2F"/>
                </a:solidFill>
                <a:latin typeface="Aptos"/>
              </a:rPr>
              <a:t>• </a:t>
            </a:r>
            <a:r>
              <a:rPr sz="2200">
                <a:solidFill>
                  <a:srgbClr val="232C34"/>
                </a:solidFill>
                <a:latin typeface="Aptos"/>
              </a:rPr>
              <a:t>Photo captures one moment</a:t>
            </a:r>
          </a:p>
          <a:p>
            <a:pPr>
              <a:lnSpc>
                <a:spcPct val="110000"/>
              </a:lnSpc>
              <a:spcAft>
                <a:spcPts val="800"/>
              </a:spcAft>
            </a:pPr>
            <a:r>
              <a:rPr sz="2400" b="1">
                <a:solidFill>
                  <a:srgbClr val="DCAB2F"/>
                </a:solidFill>
                <a:latin typeface="Aptos"/>
              </a:rPr>
              <a:t>• </a:t>
            </a:r>
            <a:r>
              <a:rPr sz="2200">
                <a:solidFill>
                  <a:srgbClr val="232C34"/>
                </a:solidFill>
                <a:latin typeface="Aptos"/>
              </a:rPr>
              <a:t>Video records motion and sound</a:t>
            </a:r>
          </a:p>
          <a:p>
            <a:pPr>
              <a:lnSpc>
                <a:spcPct val="110000"/>
              </a:lnSpc>
              <a:spcAft>
                <a:spcPts val="800"/>
              </a:spcAft>
            </a:pPr>
            <a:r>
              <a:rPr sz="2400" b="1">
                <a:solidFill>
                  <a:srgbClr val="DCAB2F"/>
                </a:solidFill>
                <a:latin typeface="Aptos"/>
              </a:rPr>
              <a:t>• </a:t>
            </a:r>
            <a:r>
              <a:rPr sz="2200">
                <a:solidFill>
                  <a:srgbClr val="232C34"/>
                </a:solidFill>
                <a:latin typeface="Aptos"/>
              </a:rPr>
              <a:t>Short videos are easiest for beginners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0" y="1143000"/>
            <a:ext cx="5257800" cy="4983480"/>
          </a:xfrm>
          <a:prstGeom prst="roundRect">
            <a:avLst/>
          </a:prstGeom>
          <a:solidFill>
            <a:srgbClr val="FFFFFF"/>
          </a:solidFill>
          <a:ln>
            <a:solidFill>
              <a:srgbClr val="E1E5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C4S09_im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0" y="1143000"/>
            <a:ext cx="5257800" cy="4983480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713232" y="5376672"/>
            <a:ext cx="1097280" cy="384048"/>
          </a:xfrm>
          <a:prstGeom prst="roundRect">
            <a:avLst/>
          </a:prstGeom>
          <a:solidFill>
            <a:srgbClr val="19487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b="1" sz="1300">
                <a:solidFill>
                  <a:srgbClr val="FFFFFF"/>
                </a:solidFill>
                <a:latin typeface="Aptos"/>
              </a:rPr>
              <a:t>Photo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920240" y="5376672"/>
            <a:ext cx="1097280" cy="384048"/>
          </a:xfrm>
          <a:prstGeom prst="roundRect">
            <a:avLst/>
          </a:prstGeom>
          <a:solidFill>
            <a:srgbClr val="D24A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b="1" sz="1300">
                <a:solidFill>
                  <a:srgbClr val="FFFFFF"/>
                </a:solidFill>
                <a:latin typeface="Aptos"/>
              </a:rPr>
              <a:t>Video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411480"/>
            <a:ext cx="466344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1A5A44"/>
                </a:solidFill>
                <a:latin typeface="Aptos Display"/>
              </a:rPr>
              <a:t>Where Did My Picture Go?</a:t>
            </a:r>
          </a:p>
        </p:txBody>
      </p:sp>
      <p:sp>
        <p:nvSpPr>
          <p:cNvPr id="3" name="Rectangle 2"/>
          <p:cNvSpPr/>
          <p:nvPr/>
        </p:nvSpPr>
        <p:spPr>
          <a:xfrm>
            <a:off x="621792" y="1353312"/>
            <a:ext cx="960120" cy="73152"/>
          </a:xfrm>
          <a:prstGeom prst="rect">
            <a:avLst/>
          </a:prstGeom>
          <a:solidFill>
            <a:srgbClr val="DCAB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1109960" y="6473952"/>
            <a:ext cx="868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 b="1">
                <a:solidFill>
                  <a:srgbClr val="194875"/>
                </a:solidFill>
                <a:latin typeface="Aptos"/>
              </a:rPr>
              <a:t>C4S10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691640"/>
            <a:ext cx="416052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Aft>
                <a:spcPts val="800"/>
              </a:spcAft>
            </a:pPr>
            <a:r>
              <a:rPr sz="2400" b="1">
                <a:solidFill>
                  <a:srgbClr val="DCAB2F"/>
                </a:solidFill>
                <a:latin typeface="Aptos"/>
              </a:rPr>
              <a:t>• </a:t>
            </a:r>
            <a:r>
              <a:rPr sz="2200">
                <a:solidFill>
                  <a:srgbClr val="232C34"/>
                </a:solidFill>
                <a:latin typeface="Aptos"/>
              </a:rPr>
              <a:t>After you take a picture, look for the small thumbnail</a:t>
            </a:r>
          </a:p>
          <a:p>
            <a:pPr>
              <a:lnSpc>
                <a:spcPct val="110000"/>
              </a:lnSpc>
              <a:spcAft>
                <a:spcPts val="800"/>
              </a:spcAft>
            </a:pPr>
            <a:r>
              <a:rPr sz="2400" b="1">
                <a:solidFill>
                  <a:srgbClr val="DCAB2F"/>
                </a:solidFill>
                <a:latin typeface="Aptos"/>
              </a:rPr>
              <a:t>• </a:t>
            </a:r>
            <a:r>
              <a:rPr sz="2200">
                <a:solidFill>
                  <a:srgbClr val="232C34"/>
                </a:solidFill>
                <a:latin typeface="Aptos"/>
              </a:rPr>
              <a:t>Tap the thumbnail to see the picture you just took</a:t>
            </a:r>
          </a:p>
          <a:p>
            <a:pPr>
              <a:lnSpc>
                <a:spcPct val="110000"/>
              </a:lnSpc>
              <a:spcAft>
                <a:spcPts val="800"/>
              </a:spcAft>
            </a:pPr>
            <a:r>
              <a:rPr sz="2400" b="1">
                <a:solidFill>
                  <a:srgbClr val="DCAB2F"/>
                </a:solidFill>
                <a:latin typeface="Aptos"/>
              </a:rPr>
              <a:t>• </a:t>
            </a:r>
            <a:r>
              <a:rPr sz="2200">
                <a:solidFill>
                  <a:srgbClr val="232C34"/>
                </a:solidFill>
                <a:latin typeface="Aptos"/>
              </a:rPr>
              <a:t>This is the fastest way to check your last photo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0" y="1143000"/>
            <a:ext cx="5257800" cy="4983480"/>
          </a:xfrm>
          <a:prstGeom prst="roundRect">
            <a:avLst/>
          </a:prstGeom>
          <a:solidFill>
            <a:srgbClr val="FFFFFF"/>
          </a:solidFill>
          <a:ln>
            <a:solidFill>
              <a:srgbClr val="E1E5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C4S09_im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0" y="1143000"/>
            <a:ext cx="5257800" cy="498348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411480"/>
            <a:ext cx="466344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1A5A44"/>
                </a:solidFill>
                <a:latin typeface="Aptos Display"/>
              </a:rPr>
              <a:t>Finding Older Pictures</a:t>
            </a:r>
          </a:p>
        </p:txBody>
      </p:sp>
      <p:sp>
        <p:nvSpPr>
          <p:cNvPr id="3" name="Rectangle 2"/>
          <p:cNvSpPr/>
          <p:nvPr/>
        </p:nvSpPr>
        <p:spPr>
          <a:xfrm>
            <a:off x="621792" y="1353312"/>
            <a:ext cx="960120" cy="73152"/>
          </a:xfrm>
          <a:prstGeom prst="rect">
            <a:avLst/>
          </a:prstGeom>
          <a:solidFill>
            <a:srgbClr val="DCAB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1109960" y="6473952"/>
            <a:ext cx="868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 b="1">
                <a:solidFill>
                  <a:srgbClr val="194875"/>
                </a:solidFill>
                <a:latin typeface="Aptos"/>
              </a:rPr>
              <a:t>C4S11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691640"/>
            <a:ext cx="416052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Aft>
                <a:spcPts val="800"/>
              </a:spcAft>
            </a:pPr>
            <a:r>
              <a:rPr sz="2400" b="1">
                <a:solidFill>
                  <a:srgbClr val="DCAB2F"/>
                </a:solidFill>
                <a:latin typeface="Aptos"/>
              </a:rPr>
              <a:t>• </a:t>
            </a:r>
            <a:r>
              <a:rPr sz="2200">
                <a:solidFill>
                  <a:srgbClr val="232C34"/>
                </a:solidFill>
                <a:latin typeface="Aptos"/>
              </a:rPr>
              <a:t>Open Photos or Gallery</a:t>
            </a:r>
          </a:p>
          <a:p>
            <a:pPr>
              <a:lnSpc>
                <a:spcPct val="110000"/>
              </a:lnSpc>
              <a:spcAft>
                <a:spcPts val="800"/>
              </a:spcAft>
            </a:pPr>
            <a:r>
              <a:rPr sz="2400" b="1">
                <a:solidFill>
                  <a:srgbClr val="DCAB2F"/>
                </a:solidFill>
                <a:latin typeface="Aptos"/>
              </a:rPr>
              <a:t>• </a:t>
            </a:r>
            <a:r>
              <a:rPr sz="2200">
                <a:solidFill>
                  <a:srgbClr val="232C34"/>
                </a:solidFill>
                <a:latin typeface="Aptos"/>
              </a:rPr>
              <a:t>Scroll to older pictures</a:t>
            </a:r>
          </a:p>
          <a:p>
            <a:pPr>
              <a:lnSpc>
                <a:spcPct val="110000"/>
              </a:lnSpc>
              <a:spcAft>
                <a:spcPts val="800"/>
              </a:spcAft>
            </a:pPr>
            <a:r>
              <a:rPr sz="2400" b="1">
                <a:solidFill>
                  <a:srgbClr val="DCAB2F"/>
                </a:solidFill>
                <a:latin typeface="Aptos"/>
              </a:rPr>
              <a:t>• </a:t>
            </a:r>
            <a:r>
              <a:rPr sz="2200">
                <a:solidFill>
                  <a:srgbClr val="232C34"/>
                </a:solidFill>
                <a:latin typeface="Aptos"/>
              </a:rPr>
              <a:t>Swipe left or right to move through photos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0" y="1143000"/>
            <a:ext cx="5257800" cy="4983480"/>
          </a:xfrm>
          <a:prstGeom prst="roundRect">
            <a:avLst/>
          </a:prstGeom>
          <a:solidFill>
            <a:srgbClr val="FFFFFF"/>
          </a:solidFill>
          <a:ln>
            <a:solidFill>
              <a:srgbClr val="E1E5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C4S11_im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0" y="1143000"/>
            <a:ext cx="5257800" cy="498348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411480"/>
            <a:ext cx="466344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1A5A44"/>
                </a:solidFill>
                <a:latin typeface="Aptos Display"/>
              </a:rPr>
              <a:t>Delete a Picture</a:t>
            </a:r>
          </a:p>
        </p:txBody>
      </p:sp>
      <p:sp>
        <p:nvSpPr>
          <p:cNvPr id="3" name="Rectangle 2"/>
          <p:cNvSpPr/>
          <p:nvPr/>
        </p:nvSpPr>
        <p:spPr>
          <a:xfrm>
            <a:off x="621792" y="1353312"/>
            <a:ext cx="960120" cy="73152"/>
          </a:xfrm>
          <a:prstGeom prst="rect">
            <a:avLst/>
          </a:prstGeom>
          <a:solidFill>
            <a:srgbClr val="DCAB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1109960" y="6473952"/>
            <a:ext cx="868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 b="1">
                <a:solidFill>
                  <a:srgbClr val="194875"/>
                </a:solidFill>
                <a:latin typeface="Aptos"/>
              </a:rPr>
              <a:t>C4S12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691640"/>
            <a:ext cx="416052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Aft>
                <a:spcPts val="800"/>
              </a:spcAft>
            </a:pPr>
            <a:r>
              <a:rPr sz="2400" b="1">
                <a:solidFill>
                  <a:srgbClr val="DCAB2F"/>
                </a:solidFill>
                <a:latin typeface="Aptos"/>
              </a:rPr>
              <a:t>• </a:t>
            </a:r>
            <a:r>
              <a:rPr sz="2200">
                <a:solidFill>
                  <a:srgbClr val="232C34"/>
                </a:solidFill>
                <a:latin typeface="Aptos"/>
              </a:rPr>
              <a:t>Open the photo you do not want</a:t>
            </a:r>
          </a:p>
          <a:p>
            <a:pPr>
              <a:lnSpc>
                <a:spcPct val="110000"/>
              </a:lnSpc>
              <a:spcAft>
                <a:spcPts val="800"/>
              </a:spcAft>
            </a:pPr>
            <a:r>
              <a:rPr sz="2400" b="1">
                <a:solidFill>
                  <a:srgbClr val="DCAB2F"/>
                </a:solidFill>
                <a:latin typeface="Aptos"/>
              </a:rPr>
              <a:t>• </a:t>
            </a:r>
            <a:r>
              <a:rPr sz="2200">
                <a:solidFill>
                  <a:srgbClr val="232C34"/>
                </a:solidFill>
                <a:latin typeface="Aptos"/>
              </a:rPr>
              <a:t>Tap the trash can</a:t>
            </a:r>
          </a:p>
          <a:p>
            <a:pPr>
              <a:lnSpc>
                <a:spcPct val="110000"/>
              </a:lnSpc>
              <a:spcAft>
                <a:spcPts val="800"/>
              </a:spcAft>
            </a:pPr>
            <a:r>
              <a:rPr sz="2400" b="1">
                <a:solidFill>
                  <a:srgbClr val="DCAB2F"/>
                </a:solidFill>
                <a:latin typeface="Aptos"/>
              </a:rPr>
              <a:t>• </a:t>
            </a:r>
            <a:r>
              <a:rPr sz="2200">
                <a:solidFill>
                  <a:srgbClr val="232C34"/>
                </a:solidFill>
                <a:latin typeface="Aptos"/>
              </a:rPr>
              <a:t>Deleted photos may stay in Trash or Bin for a while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0" y="1143000"/>
            <a:ext cx="5257800" cy="4983480"/>
          </a:xfrm>
          <a:prstGeom prst="roundRect">
            <a:avLst/>
          </a:prstGeom>
          <a:solidFill>
            <a:srgbClr val="FFFFFF"/>
          </a:solidFill>
          <a:ln>
            <a:solidFill>
              <a:srgbClr val="E1E5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C4S12_im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0" y="1143000"/>
            <a:ext cx="5257800" cy="4983480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713232" y="5376672"/>
            <a:ext cx="1417320" cy="384048"/>
          </a:xfrm>
          <a:prstGeom prst="roundRect">
            <a:avLst/>
          </a:prstGeom>
          <a:solidFill>
            <a:srgbClr val="D24A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b="1" sz="1300">
                <a:solidFill>
                  <a:srgbClr val="FFFFFF"/>
                </a:solidFill>
                <a:latin typeface="Aptos"/>
              </a:rPr>
              <a:t>Trash / Bin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411480"/>
            <a:ext cx="466344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1A5A44"/>
                </a:solidFill>
                <a:latin typeface="Aptos Display"/>
              </a:rPr>
              <a:t>Share a Picture</a:t>
            </a:r>
          </a:p>
        </p:txBody>
      </p:sp>
      <p:sp>
        <p:nvSpPr>
          <p:cNvPr id="3" name="Rectangle 2"/>
          <p:cNvSpPr/>
          <p:nvPr/>
        </p:nvSpPr>
        <p:spPr>
          <a:xfrm>
            <a:off x="621792" y="1353312"/>
            <a:ext cx="960120" cy="73152"/>
          </a:xfrm>
          <a:prstGeom prst="rect">
            <a:avLst/>
          </a:prstGeom>
          <a:solidFill>
            <a:srgbClr val="DCAB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1109960" y="6473952"/>
            <a:ext cx="868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 b="1">
                <a:solidFill>
                  <a:srgbClr val="194875"/>
                </a:solidFill>
                <a:latin typeface="Aptos"/>
              </a:rPr>
              <a:t>C4S13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691640"/>
            <a:ext cx="416052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Aft>
                <a:spcPts val="800"/>
              </a:spcAft>
            </a:pPr>
            <a:r>
              <a:rPr sz="2400" b="1">
                <a:solidFill>
                  <a:srgbClr val="DCAB2F"/>
                </a:solidFill>
                <a:latin typeface="Aptos"/>
              </a:rPr>
              <a:t>• </a:t>
            </a:r>
            <a:r>
              <a:rPr sz="2200">
                <a:solidFill>
                  <a:srgbClr val="232C34"/>
                </a:solidFill>
                <a:latin typeface="Aptos"/>
              </a:rPr>
              <a:t>Open the photo</a:t>
            </a:r>
          </a:p>
          <a:p>
            <a:pPr>
              <a:lnSpc>
                <a:spcPct val="110000"/>
              </a:lnSpc>
              <a:spcAft>
                <a:spcPts val="800"/>
              </a:spcAft>
            </a:pPr>
            <a:r>
              <a:rPr sz="2400" b="1">
                <a:solidFill>
                  <a:srgbClr val="DCAB2F"/>
                </a:solidFill>
                <a:latin typeface="Aptos"/>
              </a:rPr>
              <a:t>• </a:t>
            </a:r>
            <a:r>
              <a:rPr sz="2200">
                <a:solidFill>
                  <a:srgbClr val="232C34"/>
                </a:solidFill>
                <a:latin typeface="Aptos"/>
              </a:rPr>
              <a:t>Tap Share</a:t>
            </a:r>
          </a:p>
          <a:p>
            <a:pPr>
              <a:lnSpc>
                <a:spcPct val="110000"/>
              </a:lnSpc>
              <a:spcAft>
                <a:spcPts val="800"/>
              </a:spcAft>
            </a:pPr>
            <a:r>
              <a:rPr sz="2400" b="1">
                <a:solidFill>
                  <a:srgbClr val="DCAB2F"/>
                </a:solidFill>
                <a:latin typeface="Aptos"/>
              </a:rPr>
              <a:t>• </a:t>
            </a:r>
            <a:r>
              <a:rPr sz="2200">
                <a:solidFill>
                  <a:srgbClr val="232C34"/>
                </a:solidFill>
                <a:latin typeface="Aptos"/>
              </a:rPr>
              <a:t>Choose Messages, Gmail, or another app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0" y="1143000"/>
            <a:ext cx="5257800" cy="4983480"/>
          </a:xfrm>
          <a:prstGeom prst="roundRect">
            <a:avLst/>
          </a:prstGeom>
          <a:solidFill>
            <a:srgbClr val="FFFFFF"/>
          </a:solidFill>
          <a:ln>
            <a:solidFill>
              <a:srgbClr val="E1E5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C4S12_im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0" y="1143000"/>
            <a:ext cx="5257800" cy="4983480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713232" y="5376672"/>
            <a:ext cx="1097280" cy="384048"/>
          </a:xfrm>
          <a:prstGeom prst="roundRect">
            <a:avLst/>
          </a:prstGeom>
          <a:solidFill>
            <a:srgbClr val="3275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b="1" sz="1300">
                <a:solidFill>
                  <a:srgbClr val="FFFFFF"/>
                </a:solidFill>
                <a:latin typeface="Aptos"/>
              </a:rPr>
              <a:t>Share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411480"/>
            <a:ext cx="466344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1A5A44"/>
                </a:solidFill>
                <a:latin typeface="Aptos Display"/>
              </a:rPr>
              <a:t>Check Backup Status</a:t>
            </a:r>
          </a:p>
        </p:txBody>
      </p:sp>
      <p:sp>
        <p:nvSpPr>
          <p:cNvPr id="3" name="Rectangle 2"/>
          <p:cNvSpPr/>
          <p:nvPr/>
        </p:nvSpPr>
        <p:spPr>
          <a:xfrm>
            <a:off x="621792" y="1353312"/>
            <a:ext cx="960120" cy="73152"/>
          </a:xfrm>
          <a:prstGeom prst="rect">
            <a:avLst/>
          </a:prstGeom>
          <a:solidFill>
            <a:srgbClr val="DCAB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1109960" y="6473952"/>
            <a:ext cx="868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 b="1">
                <a:solidFill>
                  <a:srgbClr val="194875"/>
                </a:solidFill>
                <a:latin typeface="Aptos"/>
              </a:rPr>
              <a:t>C4S14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691640"/>
            <a:ext cx="416052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Aft>
                <a:spcPts val="800"/>
              </a:spcAft>
            </a:pPr>
            <a:r>
              <a:rPr sz="2400" b="1">
                <a:solidFill>
                  <a:srgbClr val="DCAB2F"/>
                </a:solidFill>
                <a:latin typeface="Aptos"/>
              </a:rPr>
              <a:t>• </a:t>
            </a:r>
            <a:r>
              <a:rPr sz="2200">
                <a:solidFill>
                  <a:srgbClr val="232C34"/>
                </a:solidFill>
                <a:latin typeface="Aptos"/>
              </a:rPr>
              <a:t>Do not assume a picture is backed up</a:t>
            </a:r>
          </a:p>
          <a:p>
            <a:pPr>
              <a:lnSpc>
                <a:spcPct val="110000"/>
              </a:lnSpc>
              <a:spcAft>
                <a:spcPts val="800"/>
              </a:spcAft>
            </a:pPr>
            <a:r>
              <a:rPr sz="2400" b="1">
                <a:solidFill>
                  <a:srgbClr val="DCAB2F"/>
                </a:solidFill>
                <a:latin typeface="Aptos"/>
              </a:rPr>
              <a:t>• </a:t>
            </a:r>
            <a:r>
              <a:rPr sz="2200">
                <a:solidFill>
                  <a:srgbClr val="232C34"/>
                </a:solidFill>
                <a:latin typeface="Aptos"/>
              </a:rPr>
              <a:t>In Google Photos, check the backup status</a:t>
            </a:r>
          </a:p>
          <a:p>
            <a:pPr>
              <a:lnSpc>
                <a:spcPct val="110000"/>
              </a:lnSpc>
              <a:spcAft>
                <a:spcPts val="800"/>
              </a:spcAft>
            </a:pPr>
            <a:r>
              <a:rPr sz="2400" b="1">
                <a:solidFill>
                  <a:srgbClr val="DCAB2F"/>
                </a:solidFill>
                <a:latin typeface="Aptos"/>
              </a:rPr>
              <a:t>• </a:t>
            </a:r>
            <a:r>
              <a:rPr sz="2200">
                <a:solidFill>
                  <a:srgbClr val="232C34"/>
                </a:solidFill>
                <a:latin typeface="Aptos"/>
              </a:rPr>
              <a:t>Only backed-up photos are protected if the phone is lost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0" y="1143000"/>
            <a:ext cx="5257800" cy="4983480"/>
          </a:xfrm>
          <a:prstGeom prst="roundRect">
            <a:avLst/>
          </a:prstGeom>
          <a:solidFill>
            <a:srgbClr val="FFFFFF"/>
          </a:solidFill>
          <a:ln>
            <a:solidFill>
              <a:srgbClr val="E1E5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C4S12_im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0" y="1143000"/>
            <a:ext cx="5257800" cy="4983480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713232" y="5376672"/>
            <a:ext cx="1325880" cy="384048"/>
          </a:xfrm>
          <a:prstGeom prst="roundRect">
            <a:avLst/>
          </a:prstGeom>
          <a:solidFill>
            <a:srgbClr val="289AC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b="1" sz="1300">
                <a:solidFill>
                  <a:srgbClr val="FFFFFF"/>
                </a:solidFill>
                <a:latin typeface="Aptos"/>
              </a:rPr>
              <a:t>Check first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411480"/>
            <a:ext cx="466344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1A5A44"/>
                </a:solidFill>
                <a:latin typeface="Aptos Display"/>
              </a:rPr>
              <a:t>Lab Goals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21792" y="960120"/>
            <a:ext cx="48463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solidFill>
                  <a:srgbClr val="194875"/>
                </a:solidFill>
                <a:latin typeface="Aptos"/>
              </a:rPr>
              <a:t>What students will practice today</a:t>
            </a:r>
          </a:p>
        </p:txBody>
      </p:sp>
      <p:sp>
        <p:nvSpPr>
          <p:cNvPr id="4" name="Rectangle 3"/>
          <p:cNvSpPr/>
          <p:nvPr/>
        </p:nvSpPr>
        <p:spPr>
          <a:xfrm>
            <a:off x="621792" y="1353312"/>
            <a:ext cx="960120" cy="73152"/>
          </a:xfrm>
          <a:prstGeom prst="rect">
            <a:avLst/>
          </a:prstGeom>
          <a:solidFill>
            <a:srgbClr val="DCAB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09960" y="6473952"/>
            <a:ext cx="868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 b="1">
                <a:solidFill>
                  <a:srgbClr val="194875"/>
                </a:solidFill>
                <a:latin typeface="Aptos"/>
              </a:rPr>
              <a:t>C4S15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02920" y="1417320"/>
            <a:ext cx="4663440" cy="4983480"/>
          </a:xfrm>
          <a:prstGeom prst="roundRect">
            <a:avLst/>
          </a:prstGeom>
          <a:solidFill>
            <a:srgbClr val="F5F7F9"/>
          </a:solidFill>
          <a:ln>
            <a:solidFill>
              <a:srgbClr val="E6EA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49808" y="1737360"/>
            <a:ext cx="274320" cy="274320"/>
          </a:xfrm>
          <a:prstGeom prst="ellipse">
            <a:avLst/>
          </a:prstGeom>
          <a:solidFill>
            <a:srgbClr val="1C9C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Aptos"/>
              </a:rPr>
              <a:t>✓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78992" y="1719072"/>
            <a:ext cx="38404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900">
                <a:solidFill>
                  <a:srgbClr val="232C34"/>
                </a:solidFill>
                <a:latin typeface="Aptos"/>
              </a:rPr>
              <a:t>Open the Camera</a:t>
            </a:r>
          </a:p>
        </p:txBody>
      </p:sp>
      <p:sp>
        <p:nvSpPr>
          <p:cNvPr id="9" name="Oval 8"/>
          <p:cNvSpPr/>
          <p:nvPr/>
        </p:nvSpPr>
        <p:spPr>
          <a:xfrm>
            <a:off x="749808" y="2304288"/>
            <a:ext cx="274320" cy="274320"/>
          </a:xfrm>
          <a:prstGeom prst="ellipse">
            <a:avLst/>
          </a:prstGeom>
          <a:solidFill>
            <a:srgbClr val="1C9C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Aptos"/>
              </a:rPr>
              <a:t>✓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78992" y="2286000"/>
            <a:ext cx="38404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900">
                <a:solidFill>
                  <a:srgbClr val="232C34"/>
                </a:solidFill>
                <a:latin typeface="Aptos"/>
              </a:rPr>
              <a:t>Take a picture</a:t>
            </a:r>
          </a:p>
        </p:txBody>
      </p:sp>
      <p:sp>
        <p:nvSpPr>
          <p:cNvPr id="11" name="Oval 10"/>
          <p:cNvSpPr/>
          <p:nvPr/>
        </p:nvSpPr>
        <p:spPr>
          <a:xfrm>
            <a:off x="749808" y="2871215"/>
            <a:ext cx="274320" cy="274320"/>
          </a:xfrm>
          <a:prstGeom prst="ellipse">
            <a:avLst/>
          </a:prstGeom>
          <a:solidFill>
            <a:srgbClr val="1C9C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Aptos"/>
              </a:rPr>
              <a:t>✓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8992" y="2852927"/>
            <a:ext cx="38404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900">
                <a:solidFill>
                  <a:srgbClr val="232C34"/>
                </a:solidFill>
                <a:latin typeface="Aptos"/>
              </a:rPr>
              <a:t>Switch front / rear camera</a:t>
            </a:r>
          </a:p>
        </p:txBody>
      </p:sp>
      <p:sp>
        <p:nvSpPr>
          <p:cNvPr id="13" name="Oval 12"/>
          <p:cNvSpPr/>
          <p:nvPr/>
        </p:nvSpPr>
        <p:spPr>
          <a:xfrm>
            <a:off x="749808" y="3438144"/>
            <a:ext cx="274320" cy="274320"/>
          </a:xfrm>
          <a:prstGeom prst="ellipse">
            <a:avLst/>
          </a:prstGeom>
          <a:solidFill>
            <a:srgbClr val="1C9C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Aptos"/>
              </a:rPr>
              <a:t>✓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78992" y="3419856"/>
            <a:ext cx="38404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900">
                <a:solidFill>
                  <a:srgbClr val="232C34"/>
                </a:solidFill>
                <a:latin typeface="Aptos"/>
              </a:rPr>
              <a:t>Record a short video</a:t>
            </a:r>
          </a:p>
        </p:txBody>
      </p:sp>
      <p:sp>
        <p:nvSpPr>
          <p:cNvPr id="15" name="Oval 14"/>
          <p:cNvSpPr/>
          <p:nvPr/>
        </p:nvSpPr>
        <p:spPr>
          <a:xfrm>
            <a:off x="749808" y="4005072"/>
            <a:ext cx="274320" cy="274320"/>
          </a:xfrm>
          <a:prstGeom prst="ellipse">
            <a:avLst/>
          </a:prstGeom>
          <a:solidFill>
            <a:srgbClr val="1C9C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Aptos"/>
              </a:rPr>
              <a:t>✓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78992" y="3986784"/>
            <a:ext cx="38404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900">
                <a:solidFill>
                  <a:srgbClr val="232C34"/>
                </a:solidFill>
                <a:latin typeface="Aptos"/>
              </a:rPr>
              <a:t>Find and delete a practice photo</a:t>
            </a:r>
          </a:p>
        </p:txBody>
      </p:sp>
      <p:sp>
        <p:nvSpPr>
          <p:cNvPr id="17" name="Oval 16"/>
          <p:cNvSpPr/>
          <p:nvPr/>
        </p:nvSpPr>
        <p:spPr>
          <a:xfrm>
            <a:off x="749808" y="4572000"/>
            <a:ext cx="274320" cy="274320"/>
          </a:xfrm>
          <a:prstGeom prst="ellipse">
            <a:avLst/>
          </a:prstGeom>
          <a:solidFill>
            <a:srgbClr val="1C9C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Aptos"/>
              </a:rPr>
              <a:t>✓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78992" y="4553712"/>
            <a:ext cx="38404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900">
                <a:solidFill>
                  <a:srgbClr val="232C34"/>
                </a:solidFill>
                <a:latin typeface="Aptos"/>
              </a:rPr>
              <a:t>Share one picture</a:t>
            </a:r>
          </a:p>
        </p:txBody>
      </p:sp>
      <p:sp>
        <p:nvSpPr>
          <p:cNvPr id="19" name="Oval 18"/>
          <p:cNvSpPr/>
          <p:nvPr/>
        </p:nvSpPr>
        <p:spPr>
          <a:xfrm>
            <a:off x="749808" y="5138927"/>
            <a:ext cx="274320" cy="274320"/>
          </a:xfrm>
          <a:prstGeom prst="ellipse">
            <a:avLst/>
          </a:prstGeom>
          <a:solidFill>
            <a:srgbClr val="1C9C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Aptos"/>
              </a:rPr>
              <a:t>✓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78992" y="5120640"/>
            <a:ext cx="38404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900">
                <a:solidFill>
                  <a:srgbClr val="232C34"/>
                </a:solidFill>
                <a:latin typeface="Aptos"/>
              </a:rPr>
              <a:t>Optional: check backup status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0" y="1645920"/>
            <a:ext cx="2468880" cy="1737360"/>
          </a:xfrm>
          <a:prstGeom prst="roundRect">
            <a:avLst/>
          </a:prstGeom>
          <a:solidFill>
            <a:srgbClr val="FFFFFF"/>
          </a:solidFill>
          <a:ln>
            <a:solidFill>
              <a:srgbClr val="E0E4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2" name="Picture 21" descr="lab_open_camer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0" y="1645920"/>
            <a:ext cx="2468880" cy="1737360"/>
          </a:xfrm>
          <a:prstGeom prst="rect">
            <a:avLst/>
          </a:prstGeom>
        </p:spPr>
      </p:pic>
      <p:sp>
        <p:nvSpPr>
          <p:cNvPr id="23" name="Rounded Rectangle 22"/>
          <p:cNvSpPr/>
          <p:nvPr/>
        </p:nvSpPr>
        <p:spPr>
          <a:xfrm>
            <a:off x="8458200" y="1645920"/>
            <a:ext cx="2468880" cy="1737360"/>
          </a:xfrm>
          <a:prstGeom prst="roundRect">
            <a:avLst/>
          </a:prstGeom>
          <a:solidFill>
            <a:srgbClr val="FFFFFF"/>
          </a:solidFill>
          <a:ln>
            <a:solidFill>
              <a:srgbClr val="E0E4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lab_hold_phon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58200" y="1645920"/>
            <a:ext cx="2468880" cy="1737360"/>
          </a:xfrm>
          <a:prstGeom prst="rect">
            <a:avLst/>
          </a:prstGeom>
        </p:spPr>
      </p:pic>
      <p:sp>
        <p:nvSpPr>
          <p:cNvPr id="25" name="Rounded Rectangle 24"/>
          <p:cNvSpPr/>
          <p:nvPr/>
        </p:nvSpPr>
        <p:spPr>
          <a:xfrm>
            <a:off x="5486400" y="3931920"/>
            <a:ext cx="2468880" cy="1737360"/>
          </a:xfrm>
          <a:prstGeom prst="roundRect">
            <a:avLst/>
          </a:prstGeom>
          <a:solidFill>
            <a:srgbClr val="FFFFFF"/>
          </a:solidFill>
          <a:ln>
            <a:solidFill>
              <a:srgbClr val="E0E4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6" name="Picture 25" descr="lab_front_rear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0" y="3931920"/>
            <a:ext cx="2468880" cy="1737360"/>
          </a:xfrm>
          <a:prstGeom prst="rect">
            <a:avLst/>
          </a:prstGeom>
        </p:spPr>
      </p:pic>
      <p:sp>
        <p:nvSpPr>
          <p:cNvPr id="27" name="Rounded Rectangle 26"/>
          <p:cNvSpPr/>
          <p:nvPr/>
        </p:nvSpPr>
        <p:spPr>
          <a:xfrm>
            <a:off x="8458200" y="3931920"/>
            <a:ext cx="2468880" cy="1737360"/>
          </a:xfrm>
          <a:prstGeom prst="roundRect">
            <a:avLst/>
          </a:prstGeom>
          <a:solidFill>
            <a:srgbClr val="FFFFFF"/>
          </a:solidFill>
          <a:ln>
            <a:solidFill>
              <a:srgbClr val="E0E4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8" name="Picture 27" descr="lab_photo_video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58200" y="3931920"/>
            <a:ext cx="2468880" cy="1737360"/>
          </a:xfrm>
          <a:prstGeom prst="rect">
            <a:avLst/>
          </a:prstGeom>
        </p:spPr>
      </p:pic>
      <p:sp>
        <p:nvSpPr>
          <p:cNvPr id="29" name="Rounded Rectangle 28"/>
          <p:cNvSpPr/>
          <p:nvPr/>
        </p:nvSpPr>
        <p:spPr>
          <a:xfrm>
            <a:off x="7406640" y="3154680"/>
            <a:ext cx="1737360" cy="457200"/>
          </a:xfrm>
          <a:prstGeom prst="roundRect">
            <a:avLst/>
          </a:prstGeom>
          <a:solidFill>
            <a:srgbClr val="1A5A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b="1" sz="1500">
                <a:solidFill>
                  <a:srgbClr val="FFFFFF"/>
                </a:solidFill>
                <a:latin typeface="Aptos"/>
              </a:rPr>
              <a:t>Practice Time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